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3" r:id="rId3"/>
    <p:sldId id="284" r:id="rId4"/>
    <p:sldId id="257" r:id="rId5"/>
    <p:sldId id="259" r:id="rId6"/>
    <p:sldId id="263" r:id="rId7"/>
    <p:sldId id="260" r:id="rId8"/>
    <p:sldId id="283" r:id="rId9"/>
    <p:sldId id="261" r:id="rId10"/>
    <p:sldId id="262" r:id="rId11"/>
    <p:sldId id="264" r:id="rId12"/>
    <p:sldId id="265" r:id="rId13"/>
    <p:sldId id="288" r:id="rId14"/>
    <p:sldId id="266" r:id="rId15"/>
    <p:sldId id="289" r:id="rId16"/>
    <p:sldId id="258" r:id="rId17"/>
    <p:sldId id="272" r:id="rId18"/>
    <p:sldId id="286" r:id="rId19"/>
    <p:sldId id="287" r:id="rId20"/>
    <p:sldId id="267" r:id="rId21"/>
    <p:sldId id="268" r:id="rId22"/>
    <p:sldId id="269" r:id="rId23"/>
    <p:sldId id="270" r:id="rId24"/>
    <p:sldId id="271" r:id="rId25"/>
    <p:sldId id="285" r:id="rId26"/>
    <p:sldId id="295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gulationtrainininginstitut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eofmind13.com/2017/04/10/a-lebanese-healthcare-milestone-mental-health-is-now-covered-by-the-ministry-of-health/mental-health-thumbnai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belem.com/the-challenge-of-fever-in-kids/goal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n.org/" TargetMode="External"/><Relationship Id="rId2" Type="http://schemas.openxmlformats.org/officeDocument/2006/relationships/hyperlink" Target="http://www.my-sisters-house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rangulationtraininginstitut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llarsandsense.sg/5-insurance-sales-tactics-that-singaporeans-keep-falling-fo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-negative-finger-hand-keep-153282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4210-0895-4056-A4EB-322102FF3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Domestic violence</a:t>
            </a:r>
            <a:br>
              <a:rPr lang="en-US" dirty="0"/>
            </a:br>
            <a:r>
              <a:rPr lang="en-US" sz="2000" dirty="0"/>
              <a:t>important considerations for advocates, health care workers, and community members when working with Asian pacific islander &amp; middle eastern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E2450-A7C5-40F1-A245-C579A356D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 err="1"/>
              <a:t>Vinder</a:t>
            </a:r>
            <a:r>
              <a:rPr lang="en-US" sz="5100" dirty="0"/>
              <a:t> </a:t>
            </a:r>
            <a:r>
              <a:rPr lang="en-US" sz="5100" dirty="0" err="1"/>
              <a:t>Lallian</a:t>
            </a:r>
            <a:r>
              <a:rPr lang="en-US" sz="5100" dirty="0"/>
              <a:t>, MA, LMFT</a:t>
            </a:r>
          </a:p>
          <a:p>
            <a:r>
              <a:rPr lang="en-US" dirty="0"/>
              <a:t>Licensed Marriage and Family Therapist, MFC#52026</a:t>
            </a:r>
          </a:p>
          <a:p>
            <a:r>
              <a:rPr lang="en-US" dirty="0"/>
              <a:t>Counseling Director for My Sister’s House</a:t>
            </a:r>
          </a:p>
          <a:p>
            <a:r>
              <a:rPr lang="en-US" dirty="0"/>
              <a:t>Certified Clinical Trauma Professional (CCTP)</a:t>
            </a:r>
          </a:p>
        </p:txBody>
      </p:sp>
    </p:spTree>
    <p:extLst>
      <p:ext uri="{BB962C8B-B14F-4D97-AF65-F5344CB8AC3E}">
        <p14:creationId xmlns:p14="http://schemas.microsoft.com/office/powerpoint/2010/main" val="324641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74C8-A81C-4430-81F3-D67A9414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FBA6-5084-459A-AAD4-561CD737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GOAL: Break down SELF-ESTEEM and DISEMPOWER</a:t>
            </a:r>
          </a:p>
          <a:p>
            <a:r>
              <a:rPr lang="en-US" dirty="0">
                <a:solidFill>
                  <a:schemeClr val="tx1"/>
                </a:solidFill>
              </a:rPr>
              <a:t>All the different types of domestic violence are all a form of emotional abuse</a:t>
            </a:r>
          </a:p>
          <a:p>
            <a:r>
              <a:rPr lang="en-US" dirty="0">
                <a:solidFill>
                  <a:schemeClr val="tx1"/>
                </a:solidFill>
              </a:rPr>
              <a:t>Not feeling safe</a:t>
            </a:r>
          </a:p>
          <a:p>
            <a:r>
              <a:rPr lang="en-US" dirty="0">
                <a:solidFill>
                  <a:schemeClr val="tx1"/>
                </a:solidFill>
              </a:rPr>
              <a:t>Living in fear</a:t>
            </a:r>
          </a:p>
          <a:p>
            <a:r>
              <a:rPr lang="en-US" dirty="0">
                <a:solidFill>
                  <a:schemeClr val="tx1"/>
                </a:solidFill>
              </a:rPr>
              <a:t>Feeling unwanted</a:t>
            </a:r>
          </a:p>
          <a:p>
            <a:r>
              <a:rPr lang="en-US" dirty="0">
                <a:solidFill>
                  <a:schemeClr val="tx1"/>
                </a:solidFill>
              </a:rPr>
              <a:t>Feeling unworthy</a:t>
            </a:r>
          </a:p>
          <a:p>
            <a:r>
              <a:rPr lang="en-US" dirty="0">
                <a:solidFill>
                  <a:schemeClr val="tx1"/>
                </a:solidFill>
              </a:rPr>
              <a:t>Feeling confused </a:t>
            </a:r>
          </a:p>
          <a:p>
            <a:r>
              <a:rPr lang="en-US" dirty="0">
                <a:solidFill>
                  <a:schemeClr val="tx1"/>
                </a:solidFill>
              </a:rPr>
              <a:t>Accusations of being unfaithful</a:t>
            </a:r>
          </a:p>
          <a:p>
            <a:r>
              <a:rPr lang="en-US" dirty="0">
                <a:solidFill>
                  <a:schemeClr val="tx1"/>
                </a:solidFill>
              </a:rPr>
              <a:t>Long lasting effects</a:t>
            </a:r>
          </a:p>
          <a:p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2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E01E-FDB8-4D56-95EF-7E30CF70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4A81-4F38-43EF-8DA5-DDDD94872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GOAL: Maintain POWER and DEPENDENCY on abuser</a:t>
            </a:r>
          </a:p>
          <a:p>
            <a:r>
              <a:rPr lang="en-US" dirty="0"/>
              <a:t>Not allowing victim to work</a:t>
            </a:r>
          </a:p>
          <a:p>
            <a:r>
              <a:rPr lang="en-US" dirty="0"/>
              <a:t>Not allowing any freedom to spend</a:t>
            </a:r>
          </a:p>
          <a:p>
            <a:r>
              <a:rPr lang="en-US" dirty="0"/>
              <a:t>Allowance given</a:t>
            </a:r>
          </a:p>
          <a:p>
            <a:r>
              <a:rPr lang="en-US" dirty="0"/>
              <a:t>Receipts collected</a:t>
            </a:r>
          </a:p>
          <a:p>
            <a:r>
              <a:rPr lang="en-US" dirty="0"/>
              <a:t>Forcing victim to work but not allowing access to money</a:t>
            </a:r>
          </a:p>
          <a:p>
            <a:r>
              <a:rPr lang="en-US" dirty="0"/>
              <a:t>Only allowed to purchase with approval of abuser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F8D6-C364-4AB4-8B56-E8D562D6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9369-5786-46F5-B6CF-A621B967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GOAL: Break down the SPIRIT, take away HOPE/JOY and COPING </a:t>
            </a:r>
          </a:p>
          <a:p>
            <a:r>
              <a:rPr lang="en-US" dirty="0"/>
              <a:t>Not allowing or supporting you to practice your religion</a:t>
            </a:r>
          </a:p>
          <a:p>
            <a:r>
              <a:rPr lang="en-US" dirty="0"/>
              <a:t>Not allowing or supporting you to practice cultural rituals</a:t>
            </a:r>
          </a:p>
          <a:p>
            <a:r>
              <a:rPr lang="en-US" dirty="0"/>
              <a:t>Making negative comments</a:t>
            </a:r>
          </a:p>
          <a:p>
            <a:r>
              <a:rPr lang="en-US" dirty="0"/>
              <a:t>Not participating</a:t>
            </a:r>
          </a:p>
          <a:p>
            <a:r>
              <a:rPr lang="en-US" dirty="0"/>
              <a:t>Not allowing children to participate</a:t>
            </a:r>
          </a:p>
          <a:p>
            <a:r>
              <a:rPr lang="en-US" dirty="0"/>
              <a:t>Forcing the victim to convert religions</a:t>
            </a:r>
          </a:p>
          <a:p>
            <a:r>
              <a:rPr lang="en-US" dirty="0"/>
              <a:t>Not allowing victim to go to mosque/temple/gurudwara</a:t>
            </a:r>
          </a:p>
        </p:txBody>
      </p:sp>
    </p:spTree>
    <p:extLst>
      <p:ext uri="{BB962C8B-B14F-4D97-AF65-F5344CB8AC3E}">
        <p14:creationId xmlns:p14="http://schemas.microsoft.com/office/powerpoint/2010/main" val="219501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5DBA-DFE9-4593-9886-FF965892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697B1-36EF-4578-8618-EC52AA43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#1 tool of the abuser</a:t>
            </a:r>
          </a:p>
          <a:p>
            <a:r>
              <a:rPr lang="en-US" dirty="0"/>
              <a:t>Creates dependency</a:t>
            </a:r>
          </a:p>
          <a:p>
            <a:r>
              <a:rPr lang="en-US" dirty="0"/>
              <a:t>Allows and sets the stage for brainwashing</a:t>
            </a:r>
          </a:p>
          <a:p>
            <a:r>
              <a:rPr lang="en-US" dirty="0"/>
              <a:t>Increases dependency on the abuser</a:t>
            </a:r>
          </a:p>
          <a:p>
            <a:r>
              <a:rPr lang="en-US" dirty="0"/>
              <a:t>Decreases independence</a:t>
            </a:r>
          </a:p>
          <a:p>
            <a:r>
              <a:rPr lang="en-US" dirty="0"/>
              <a:t>Control access to knowledge and resources</a:t>
            </a:r>
          </a:p>
          <a:p>
            <a:r>
              <a:rPr lang="en-US" dirty="0"/>
              <a:t>Reduces support system for the victim</a:t>
            </a:r>
          </a:p>
          <a:p>
            <a:r>
              <a:rPr lang="en-US" dirty="0"/>
              <a:t>Examples: he doesn’t like her family, does not allow her to talk to family, control who she talk to, talks negatively about her friends. Eventually she pulls away</a:t>
            </a:r>
          </a:p>
        </p:txBody>
      </p:sp>
    </p:spTree>
    <p:extLst>
      <p:ext uri="{BB962C8B-B14F-4D97-AF65-F5344CB8AC3E}">
        <p14:creationId xmlns:p14="http://schemas.microsoft.com/office/powerpoint/2010/main" val="5934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59C1-EB38-4399-97B4-2165572F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761A-21AA-46E9-9336-821F5E1F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Any external pressure to the neck by any means that blocks airflow or blood flow</a:t>
            </a:r>
          </a:p>
          <a:p>
            <a:r>
              <a:rPr lang="en-US" dirty="0"/>
              <a:t>Most lethal form of violence</a:t>
            </a:r>
          </a:p>
          <a:p>
            <a:r>
              <a:rPr lang="en-US" dirty="0"/>
              <a:t>Often victims say “choke”</a:t>
            </a:r>
          </a:p>
          <a:p>
            <a:r>
              <a:rPr lang="en-US" dirty="0"/>
              <a:t>Men who strangle are killers </a:t>
            </a:r>
          </a:p>
          <a:p>
            <a:r>
              <a:rPr lang="en-US" dirty="0"/>
              <a:t>Research indicates that stranglers are very likely to become stalkers</a:t>
            </a:r>
          </a:p>
          <a:p>
            <a:r>
              <a:rPr lang="en-US" dirty="0"/>
              <a:t>Link to police shooting, mass shooting, etc.</a:t>
            </a:r>
          </a:p>
          <a:p>
            <a:r>
              <a:rPr lang="en-US" dirty="0"/>
              <a:t>Takes only 2 seconds to go into unconsciousness</a:t>
            </a:r>
          </a:p>
          <a:p>
            <a:r>
              <a:rPr lang="en-US" dirty="0"/>
              <a:t>Men who strangles are more like to abuse animals and be sexually abusive</a:t>
            </a:r>
          </a:p>
          <a:p>
            <a:r>
              <a:rPr lang="en-US" dirty="0"/>
              <a:t>Victims of strangulation are linked to higher rates of suicide due to a loss of hope</a:t>
            </a:r>
          </a:p>
          <a:p>
            <a:r>
              <a:rPr lang="en-US" dirty="0"/>
              <a:t>Reference is </a:t>
            </a:r>
            <a:r>
              <a:rPr lang="en-US" dirty="0">
                <a:hlinkClick r:id="rId2"/>
              </a:rPr>
              <a:t>www.strangulationtrainininginstitute.com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ACA-F16C-4699-A1E8-465657FA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and Short-term effects of domestic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881-47E2-4095-90E7-93F49498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Post-Traumatic Stress Disorder</a:t>
            </a:r>
          </a:p>
          <a:p>
            <a:r>
              <a:rPr lang="en-US" dirty="0"/>
              <a:t>Substance Use</a:t>
            </a:r>
          </a:p>
          <a:p>
            <a:r>
              <a:rPr lang="en-US"/>
              <a:t>Isolation</a:t>
            </a:r>
            <a:endParaRPr lang="en-US" dirty="0"/>
          </a:p>
          <a:p>
            <a:r>
              <a:rPr lang="en-US" dirty="0"/>
              <a:t>Lack of resources</a:t>
            </a:r>
          </a:p>
          <a:p>
            <a:r>
              <a:rPr lang="en-US" dirty="0"/>
              <a:t>Physical symptoms for API/ME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0F9FB-E8CF-406E-9EE3-B6B54E78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5357" y="2905362"/>
            <a:ext cx="4254055" cy="31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21D6-25B0-4F1A-A5EC-C300F9D3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1281-2B01-4F57-B618-C8E4F658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of when you think of domestic violence?</a:t>
            </a:r>
          </a:p>
          <a:p>
            <a:r>
              <a:rPr lang="en-US" dirty="0"/>
              <a:t>Is there a word(s) for domestic violence in your language if other than English?</a:t>
            </a:r>
          </a:p>
          <a:p>
            <a:r>
              <a:rPr lang="en-US" dirty="0"/>
              <a:t>What are some assumptions or myths about domestic violence in API/ME cultures?</a:t>
            </a:r>
          </a:p>
          <a:p>
            <a:r>
              <a:rPr lang="en-US" dirty="0"/>
              <a:t>Is domestic violence normal or expected within the API/ME community?</a:t>
            </a:r>
          </a:p>
          <a:p>
            <a:r>
              <a:rPr lang="en-US" dirty="0"/>
              <a:t>Does your culture/religion consider one to be a victim of DV without physical abuse?</a:t>
            </a:r>
          </a:p>
        </p:txBody>
      </p:sp>
    </p:spTree>
    <p:extLst>
      <p:ext uri="{BB962C8B-B14F-4D97-AF65-F5344CB8AC3E}">
        <p14:creationId xmlns:p14="http://schemas.microsoft.com/office/powerpoint/2010/main" val="21642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6C7A-1D40-4A7C-A15A-92FCFF77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06AD-95E5-4D20-957F-D9356A05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stereotypes</a:t>
            </a:r>
          </a:p>
          <a:p>
            <a:r>
              <a:rPr lang="en-US" dirty="0"/>
              <a:t>Patriarchal culture</a:t>
            </a:r>
          </a:p>
          <a:p>
            <a:r>
              <a:rPr lang="en-US" dirty="0"/>
              <a:t>Victim blaming</a:t>
            </a:r>
          </a:p>
          <a:p>
            <a:r>
              <a:rPr lang="en-US" dirty="0"/>
              <a:t>Shame</a:t>
            </a:r>
          </a:p>
          <a:p>
            <a:r>
              <a:rPr lang="en-US" dirty="0"/>
              <a:t>Collectivistic vs. Individualistic approach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AD309-1A62-489E-9136-515692EB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2008" y="4266144"/>
            <a:ext cx="3973909" cy="22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3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4994-565A-477C-B9DE-870FF43F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1B8E-74E9-4724-B524-3118BEF0C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Very big reason by  API/ME communities want to stay together</a:t>
            </a:r>
          </a:p>
          <a:p>
            <a:r>
              <a:rPr lang="en-US" dirty="0"/>
              <a:t>Victims think they are sacrificing for the well being of their family</a:t>
            </a:r>
          </a:p>
          <a:p>
            <a:r>
              <a:rPr lang="en-US" dirty="0"/>
              <a:t>Threats in the family about what they will do with the children</a:t>
            </a:r>
          </a:p>
          <a:p>
            <a:r>
              <a:rPr lang="en-US" dirty="0"/>
              <a:t>Abusers may tell children that their mother is selfish or wants to take the children away</a:t>
            </a:r>
          </a:p>
          <a:p>
            <a:r>
              <a:rPr lang="en-US" dirty="0"/>
              <a:t>Parental alienation</a:t>
            </a:r>
          </a:p>
          <a:p>
            <a:r>
              <a:rPr lang="en-US" dirty="0"/>
              <a:t>Children are the most important even though the domestic violence is damaging the them</a:t>
            </a:r>
          </a:p>
          <a:p>
            <a:r>
              <a:rPr lang="en-US" dirty="0"/>
              <a:t>Example of Hmong culture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6CA7-384A-4643-A65E-2D154B53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0BF7-B1AB-4339-B9DA-FC5F51B0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piece of the puzzle for many API/ME victims</a:t>
            </a:r>
          </a:p>
          <a:p>
            <a:r>
              <a:rPr lang="en-US" dirty="0"/>
              <a:t>Immigration status</a:t>
            </a:r>
          </a:p>
          <a:p>
            <a:r>
              <a:rPr lang="en-US" dirty="0"/>
              <a:t>No work permit</a:t>
            </a:r>
          </a:p>
          <a:p>
            <a:r>
              <a:rPr lang="en-US" dirty="0"/>
              <a:t>Do not allow for immigration process, some excuse always</a:t>
            </a:r>
          </a:p>
          <a:p>
            <a:r>
              <a:rPr lang="en-US" dirty="0"/>
              <a:t>Fear induction</a:t>
            </a:r>
          </a:p>
          <a:p>
            <a:r>
              <a:rPr lang="en-US" dirty="0"/>
              <a:t>“Go ahead and call the police, you will get deported”</a:t>
            </a:r>
          </a:p>
          <a:p>
            <a:r>
              <a:rPr lang="en-US" dirty="0"/>
              <a:t>Language barriers</a:t>
            </a:r>
          </a:p>
          <a:p>
            <a:r>
              <a:rPr lang="en-US" dirty="0"/>
              <a:t>New immigrants do not have the knowledge about the U.S. and the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0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1077-AC4B-4FF0-93B0-A4781D5E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4615-32F1-4643-A042-D0B0A583B7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38425"/>
            <a:ext cx="7731125" cy="3101975"/>
          </a:xfrm>
        </p:spPr>
        <p:txBody>
          <a:bodyPr/>
          <a:lstStyle/>
          <a:p>
            <a:pPr algn="just"/>
            <a:r>
              <a:rPr lang="en-US" dirty="0"/>
              <a:t>Learn about the different types of domestic violence</a:t>
            </a:r>
          </a:p>
          <a:p>
            <a:pPr algn="just"/>
            <a:r>
              <a:rPr lang="en-US" dirty="0"/>
              <a:t>Identify and discuss cultural considerations when working with the Asian Pacific Islander (API) and Middle Eastern (ME) communities</a:t>
            </a:r>
          </a:p>
          <a:p>
            <a:pPr algn="just"/>
            <a:r>
              <a:rPr lang="en-US" dirty="0"/>
              <a:t>Do’s and Do Not’s of how to support a possible victim of DV</a:t>
            </a:r>
          </a:p>
          <a:p>
            <a:pPr algn="just"/>
            <a:r>
              <a:rPr lang="en-US" dirty="0"/>
              <a:t>Red flags in a health care setting</a:t>
            </a:r>
          </a:p>
          <a:p>
            <a:pPr algn="just"/>
            <a:r>
              <a:rPr lang="en-US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3C633-9D43-4578-86FD-5F3CD690B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0923" y="4554448"/>
            <a:ext cx="3216766" cy="21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5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5906-7B8E-4BD5-87E2-32BD1DC3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B631-EBB1-43FC-AB72-B7C7F29F0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calm</a:t>
            </a:r>
          </a:p>
          <a:p>
            <a:r>
              <a:rPr lang="en-US" dirty="0"/>
              <a:t>Start working towards a plan</a:t>
            </a:r>
          </a:p>
          <a:p>
            <a:r>
              <a:rPr lang="en-US" dirty="0"/>
              <a:t>If the victim has a good plan, the victim will be more successful</a:t>
            </a:r>
          </a:p>
          <a:p>
            <a:r>
              <a:rPr lang="en-US" dirty="0"/>
              <a:t>Victims are at the greatest risk when the leave</a:t>
            </a:r>
          </a:p>
          <a:p>
            <a:r>
              <a:rPr lang="en-US" dirty="0"/>
              <a:t>Documents, important information, must all be slowing collected, copied, etc. before making a plan to leave</a:t>
            </a:r>
          </a:p>
          <a:p>
            <a:r>
              <a:rPr lang="en-US" dirty="0"/>
              <a:t>Once victim leaves, she is essentially escaping</a:t>
            </a:r>
          </a:p>
          <a:p>
            <a:r>
              <a:rPr lang="en-US" dirty="0"/>
              <a:t>DO NOT communicate with the abuser</a:t>
            </a:r>
          </a:p>
        </p:txBody>
      </p:sp>
    </p:spTree>
    <p:extLst>
      <p:ext uri="{BB962C8B-B14F-4D97-AF65-F5344CB8AC3E}">
        <p14:creationId xmlns:p14="http://schemas.microsoft.com/office/powerpoint/2010/main" val="105020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10F7-3FB5-4113-9DCD-4E803675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 not’s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8746-3402-47F1-A73E-D0CC12D5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Slow down</a:t>
            </a:r>
          </a:p>
          <a:p>
            <a:r>
              <a:rPr lang="en-US" dirty="0"/>
              <a:t>Victim is the expert</a:t>
            </a:r>
          </a:p>
          <a:p>
            <a:r>
              <a:rPr lang="en-US" dirty="0"/>
              <a:t>Remind the victim that she does not have to do anything she is not ready to do</a:t>
            </a:r>
          </a:p>
          <a:p>
            <a:r>
              <a:rPr lang="en-US" dirty="0"/>
              <a:t>Do not judge</a:t>
            </a:r>
          </a:p>
          <a:p>
            <a:r>
              <a:rPr lang="en-US" dirty="0"/>
              <a:t>Do not pressure</a:t>
            </a:r>
          </a:p>
          <a:p>
            <a:r>
              <a:rPr lang="en-US" dirty="0"/>
              <a:t>Safety plan</a:t>
            </a:r>
          </a:p>
          <a:p>
            <a:r>
              <a:rPr lang="en-US" dirty="0"/>
              <a:t>Remind them about the facts you learned about children growing up in a home with domestic violence</a:t>
            </a:r>
          </a:p>
          <a:p>
            <a:r>
              <a:rPr lang="en-US" dirty="0"/>
              <a:t>Very important that as the victim plans to leave, she has to be careful that he/they do not find out</a:t>
            </a:r>
          </a:p>
          <a:p>
            <a:r>
              <a:rPr lang="en-US" dirty="0"/>
              <a:t>Do not assume that she wants an advocate that is of the same culture</a:t>
            </a:r>
          </a:p>
          <a:p>
            <a:r>
              <a:rPr lang="en-US" dirty="0"/>
              <a:t>Every victim and every situation is different</a:t>
            </a:r>
          </a:p>
          <a:p>
            <a:r>
              <a:rPr lang="en-US" dirty="0"/>
              <a:t>Must make a rational/logical decision and not an emotional decision</a:t>
            </a:r>
          </a:p>
        </p:txBody>
      </p:sp>
    </p:spTree>
    <p:extLst>
      <p:ext uri="{BB962C8B-B14F-4D97-AF65-F5344CB8AC3E}">
        <p14:creationId xmlns:p14="http://schemas.microsoft.com/office/powerpoint/2010/main" val="47879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2D3D-E0A1-4F46-8C21-DBF83E76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them where they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D552-43F0-40C7-8A1B-338824F1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They may not know they are a victim</a:t>
            </a:r>
          </a:p>
          <a:p>
            <a:r>
              <a:rPr lang="en-US" dirty="0"/>
              <a:t>Provide resources in a subtle and safe way</a:t>
            </a:r>
          </a:p>
          <a:p>
            <a:r>
              <a:rPr lang="en-US" dirty="0"/>
              <a:t>Validate their feelings</a:t>
            </a:r>
          </a:p>
          <a:p>
            <a:r>
              <a:rPr lang="en-US" dirty="0"/>
              <a:t>Listen</a:t>
            </a:r>
          </a:p>
          <a:p>
            <a:r>
              <a:rPr lang="en-US" dirty="0"/>
              <a:t>Victims are the experts in their own life</a:t>
            </a:r>
          </a:p>
          <a:p>
            <a:r>
              <a:rPr lang="en-US" dirty="0"/>
              <a:t>Provide education about healthy relationship</a:t>
            </a:r>
          </a:p>
          <a:p>
            <a:r>
              <a:rPr lang="en-US" dirty="0"/>
              <a:t>Provide education around laws and resources (she may be very misinformed) </a:t>
            </a:r>
          </a:p>
          <a:p>
            <a:r>
              <a:rPr lang="en-US" dirty="0"/>
              <a:t>Provide as much education around isolation and why isolation is dangerous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2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5C3D-EAD5-4E23-A047-F3220349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 in health care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719A-5638-4AA2-B870-712E812F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 the patient quite?</a:t>
            </a:r>
          </a:p>
          <a:p>
            <a:r>
              <a:rPr lang="en-US" dirty="0"/>
              <a:t>Does the partner/spouse/family member speak for the patient</a:t>
            </a:r>
          </a:p>
          <a:p>
            <a:r>
              <a:rPr lang="en-US" dirty="0"/>
              <a:t>Does the patient’s spouse/family member refuse to wait in the waiting room</a:t>
            </a:r>
          </a:p>
          <a:p>
            <a:r>
              <a:rPr lang="en-US" dirty="0"/>
              <a:t>Does the patient have physical injuries that may not align with the “story.”</a:t>
            </a:r>
          </a:p>
          <a:p>
            <a:r>
              <a:rPr lang="en-US" dirty="0"/>
              <a:t>Does the patient describe chronic pain, headaches, nausea, etc.</a:t>
            </a:r>
          </a:p>
          <a:p>
            <a:r>
              <a:rPr lang="en-US" dirty="0"/>
              <a:t>Inquire about social well-being (friends, parents,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Isolation is the #1 tool of the abuser (access to support)</a:t>
            </a:r>
          </a:p>
          <a:p>
            <a:r>
              <a:rPr lang="en-US" dirty="0"/>
              <a:t>Have resources available including a business card that you can discretely give to the potential victim. </a:t>
            </a:r>
          </a:p>
          <a:p>
            <a:r>
              <a:rPr lang="en-US" dirty="0"/>
              <a:t>Medical decisions should be confirmed by using an interpreter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DF07-EE39-40F3-AE50-4EB05C0B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3D6CA-3A00-46F6-94CD-B49F11D3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patient requires an interpreter, get one</a:t>
            </a:r>
          </a:p>
          <a:p>
            <a:r>
              <a:rPr lang="en-US" dirty="0"/>
              <a:t>Request interpreter if support person is “speaking for the client.”</a:t>
            </a:r>
          </a:p>
          <a:p>
            <a:r>
              <a:rPr lang="en-US" dirty="0"/>
              <a:t>Do not rely on the person with her</a:t>
            </a:r>
          </a:p>
          <a:p>
            <a:r>
              <a:rPr lang="en-US" dirty="0"/>
              <a:t>Tell the spouse/family member that you’d like to assess the client privately</a:t>
            </a:r>
          </a:p>
          <a:p>
            <a:r>
              <a:rPr lang="en-US" dirty="0"/>
              <a:t>Does the patient understand the treatment etc. (abortion example)</a:t>
            </a:r>
          </a:p>
          <a:p>
            <a:r>
              <a:rPr lang="en-US" dirty="0"/>
              <a:t>Do not use words like “domestic violence” because patient may not know what that is.</a:t>
            </a:r>
          </a:p>
          <a:p>
            <a:r>
              <a:rPr lang="en-US" dirty="0"/>
              <a:t>Ask for example “Do you feel safe at home? Is any one hurting you?” </a:t>
            </a:r>
          </a:p>
          <a:p>
            <a:r>
              <a:rPr lang="en-US" dirty="0"/>
              <a:t>Watch for non verbal communication and emotion or avoidance. </a:t>
            </a:r>
          </a:p>
          <a:p>
            <a:r>
              <a:rPr lang="en-US" dirty="0"/>
              <a:t>Head down, refusing eye contact, looking afraid</a:t>
            </a:r>
          </a:p>
        </p:txBody>
      </p:sp>
    </p:spTree>
    <p:extLst>
      <p:ext uri="{BB962C8B-B14F-4D97-AF65-F5344CB8AC3E}">
        <p14:creationId xmlns:p14="http://schemas.microsoft.com/office/powerpoint/2010/main" val="2296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F980-DC57-4701-AE4C-0FFB060F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601C-64C3-479D-856D-417A6995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Utilize and encourage the use of interpreters</a:t>
            </a:r>
          </a:p>
          <a:p>
            <a:r>
              <a:rPr lang="en-US" dirty="0"/>
              <a:t>Work on breaking down the mental health stigma</a:t>
            </a:r>
          </a:p>
          <a:p>
            <a:r>
              <a:rPr lang="en-US" dirty="0"/>
              <a:t>Describe therapy or counseling in a way that describes it truly for what it is</a:t>
            </a:r>
          </a:p>
          <a:p>
            <a:r>
              <a:rPr lang="en-US" dirty="0"/>
              <a:t>I always say, “Just try one session.”</a:t>
            </a:r>
          </a:p>
          <a:p>
            <a:r>
              <a:rPr lang="en-US" dirty="0"/>
              <a:t>Groups can be a very supportive environment but it there can also be shame and fear</a:t>
            </a:r>
          </a:p>
          <a:p>
            <a:r>
              <a:rPr lang="en-US" dirty="0"/>
              <a:t>Every client is different</a:t>
            </a:r>
          </a:p>
          <a:p>
            <a:r>
              <a:rPr lang="en-US" dirty="0"/>
              <a:t>Do not instill fear, rather validate and support</a:t>
            </a:r>
          </a:p>
          <a:p>
            <a:r>
              <a:rPr lang="en-US" dirty="0"/>
              <a:t>Praise and encourage since self esteem may be negatively impacted by DV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34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231280" y="964800"/>
            <a:ext cx="7729200" cy="118836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strike="noStrike" cap="all" spc="199">
                <a:solidFill>
                  <a:srgbClr val="262626"/>
                </a:solidFill>
                <a:latin typeface="Gill Sans MT"/>
              </a:rPr>
              <a:t>RESOURCES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2231280" y="2638080"/>
            <a:ext cx="7729200" cy="310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333333"/>
                </a:solidFill>
                <a:latin typeface="Noto Sans"/>
              </a:rPr>
              <a:t>My Sister’s House website to learn more: </a:t>
            </a:r>
            <a:r>
              <a:rPr lang="en-US" sz="1800" b="0" u="sng" strike="noStrike" spc="-1" dirty="0">
                <a:solidFill>
                  <a:srgbClr val="00B0F0"/>
                </a:solidFill>
                <a:uFillTx/>
                <a:latin typeface="Noto Sans"/>
                <a:hlinkClick r:id="rId2"/>
              </a:rPr>
              <a:t>www.my-sisters-house.org</a:t>
            </a: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333333"/>
                </a:solidFill>
                <a:latin typeface="Noto Sans"/>
              </a:rPr>
              <a:t>My Sister’s House 24/7 multilingual line : 916-428-3271</a:t>
            </a: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333333"/>
                </a:solidFill>
                <a:latin typeface="Noto Sans"/>
              </a:rPr>
              <a:t>Domestic Violence </a:t>
            </a:r>
            <a:r>
              <a:rPr lang="en-US" spc="-1" dirty="0">
                <a:solidFill>
                  <a:srgbClr val="333333"/>
                </a:solidFill>
                <a:latin typeface="Noto Sans"/>
              </a:rPr>
              <a:t>E</a:t>
            </a:r>
            <a:r>
              <a:rPr lang="en-US" sz="1800" b="0" strike="noStrike" spc="-1" dirty="0">
                <a:solidFill>
                  <a:srgbClr val="333333"/>
                </a:solidFill>
                <a:latin typeface="Noto Sans"/>
              </a:rPr>
              <a:t>ducation and Support group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pc="-1" dirty="0">
                <a:solidFill>
                  <a:srgbClr val="333333"/>
                </a:solidFill>
                <a:latin typeface="Noto Sans"/>
              </a:rPr>
              <a:t>Women to Work program in English and Spanish</a:t>
            </a: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pc="-1" dirty="0">
                <a:solidFill>
                  <a:srgbClr val="333333"/>
                </a:solidFill>
                <a:latin typeface="Noto Sans"/>
              </a:rPr>
              <a:t>Healing thru Art</a:t>
            </a:r>
            <a:endParaRPr lang="en-US" spc="-1" dirty="0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333333"/>
                </a:solidFill>
                <a:latin typeface="Noto Sans"/>
              </a:rPr>
              <a:t>National Suicide Prevention Hotline is </a:t>
            </a:r>
            <a:r>
              <a:rPr lang="en-US" sz="1800" b="0" strike="noStrike" spc="-1" dirty="0">
                <a:solidFill>
                  <a:srgbClr val="222222"/>
                </a:solidFill>
                <a:latin typeface="Roboto Light"/>
              </a:rPr>
              <a:t>800-273-8255</a:t>
            </a: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262626"/>
                </a:solidFill>
                <a:latin typeface="Noto Sans"/>
              </a:rPr>
              <a:t>Rape, Abuse &amp; Incest National Network (RAINN) </a:t>
            </a:r>
            <a:r>
              <a:rPr lang="en-US" sz="1800" b="0" u="sng" strike="noStrike" spc="-1" dirty="0">
                <a:solidFill>
                  <a:srgbClr val="1AC2FF"/>
                </a:solidFill>
                <a:uFillTx/>
                <a:latin typeface="Gill Sans MT"/>
                <a:hlinkClick r:id="rId3"/>
              </a:rPr>
              <a:t>www.rainn.org</a:t>
            </a: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333333"/>
                </a:solidFill>
                <a:latin typeface="Noto Sans"/>
              </a:rPr>
              <a:t>Strangulation resources </a:t>
            </a:r>
            <a:r>
              <a:rPr lang="en-US" sz="1800" b="0" u="sng" strike="noStrike" spc="-1" dirty="0">
                <a:solidFill>
                  <a:srgbClr val="00B0F0"/>
                </a:solidFill>
                <a:uFillTx/>
                <a:latin typeface="Noto Sans"/>
                <a:hlinkClick r:id="rId4"/>
              </a:rPr>
              <a:t>www.strangulationtraininginstitute.com</a:t>
            </a: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262626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AA774-11C0-42F3-86BB-654405E2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5713" y="2525458"/>
            <a:ext cx="3646573" cy="364657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834E16EC-DC10-4614-940B-66FD83BD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Please contact me directly with any questions at </a:t>
            </a:r>
            <a:br>
              <a:rPr lang="en-US" sz="3600" dirty="0"/>
            </a:br>
            <a:r>
              <a:rPr lang="en-US" sz="3600" dirty="0"/>
              <a:t>vlallian@my-sisters-house.org</a:t>
            </a:r>
          </a:p>
        </p:txBody>
      </p:sp>
    </p:spTree>
    <p:extLst>
      <p:ext uri="{BB962C8B-B14F-4D97-AF65-F5344CB8AC3E}">
        <p14:creationId xmlns:p14="http://schemas.microsoft.com/office/powerpoint/2010/main" val="118106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4236-96F0-4B96-B6D2-04BA8207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6782-0B6F-482A-873B-D4F6F2DB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Victims and abusers can be of any gender, sexual orientation, race or religion</a:t>
            </a:r>
          </a:p>
          <a:p>
            <a:r>
              <a:rPr lang="en-US" dirty="0"/>
              <a:t>Victim and survivor are terms that I may use interchangeably</a:t>
            </a:r>
          </a:p>
          <a:p>
            <a:r>
              <a:rPr lang="en-US" dirty="0"/>
              <a:t>For today’s presentation, I will use pronouns she/her for the victim and him/he for the abuser. </a:t>
            </a:r>
          </a:p>
          <a:p>
            <a:r>
              <a:rPr lang="en-US" dirty="0"/>
              <a:t>Clients may have different feelings that come up for them around both of those words, so we can adjust according to what they want/need/say</a:t>
            </a:r>
          </a:p>
          <a:p>
            <a:r>
              <a:rPr lang="en-US" dirty="0"/>
              <a:t>This is a very difficult topic</a:t>
            </a:r>
          </a:p>
          <a:p>
            <a:r>
              <a:rPr lang="en-US" dirty="0"/>
              <a:t>You may be triggered so please do take care of yourself during and after the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1FC5-D88E-451A-AA07-2F594339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domestic violence (DV)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539E-7C44-4F63-A863-D477F9A8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Intimate partner violence (IPV)- simply is domestic violence that is happening within a romantic/intimate relationship with a partner, spouse, or ex-partner regardless of sexuality. </a:t>
            </a:r>
          </a:p>
          <a:p>
            <a:r>
              <a:rPr lang="en-US" dirty="0"/>
              <a:t>Domestic violence – any type aggression/violence that is occurring within a domestic (home) environment. This includes IPV</a:t>
            </a:r>
          </a:p>
          <a:p>
            <a:r>
              <a:rPr lang="en-US" dirty="0"/>
              <a:t>When working with the API/ME communities, we notice that both of these types of situations are happening. Often, society does not consider verbal abuse and threats coming from a mother-in-law as domestic violence. However, we know than be more common in these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2079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4844-EB69-4029-A6D6-E2FA5CE8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7A30-ABD8-454F-9032-A6D6CDA46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GOAL: Instill FEAR and maintain POWER &amp; CONTROL</a:t>
            </a:r>
            <a:endParaRPr lang="en-US" sz="2200" b="1" dirty="0"/>
          </a:p>
          <a:p>
            <a:r>
              <a:rPr lang="en-US" dirty="0"/>
              <a:t>Hitting</a:t>
            </a:r>
          </a:p>
          <a:p>
            <a:r>
              <a:rPr lang="en-US" dirty="0"/>
              <a:t>Kicking</a:t>
            </a:r>
          </a:p>
          <a:p>
            <a:r>
              <a:rPr lang="en-US" dirty="0"/>
              <a:t>Slapping	</a:t>
            </a:r>
          </a:p>
          <a:p>
            <a:r>
              <a:rPr lang="en-US" dirty="0"/>
              <a:t>Spitting</a:t>
            </a:r>
          </a:p>
          <a:p>
            <a:r>
              <a:rPr lang="en-US" dirty="0"/>
              <a:t>Pulling hair</a:t>
            </a:r>
          </a:p>
          <a:p>
            <a:r>
              <a:rPr lang="en-US" dirty="0"/>
              <a:t>Strangulation</a:t>
            </a:r>
          </a:p>
          <a:p>
            <a:r>
              <a:rPr lang="en-US" dirty="0"/>
              <a:t>Not allowing one to leave</a:t>
            </a:r>
          </a:p>
          <a:p>
            <a:r>
              <a:rPr lang="en-US" dirty="0"/>
              <a:t>Using restraints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FEE8-2C34-46C6-8F82-9327C506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0165-F245-4F26-8D6D-B36F3C1DA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GOAL: Break down the self-esteem of the victim </a:t>
            </a:r>
          </a:p>
          <a:p>
            <a:r>
              <a:rPr lang="en-US" dirty="0"/>
              <a:t>Name-calling</a:t>
            </a:r>
          </a:p>
          <a:p>
            <a:r>
              <a:rPr lang="en-US" dirty="0"/>
              <a:t>Making negative comments</a:t>
            </a:r>
          </a:p>
          <a:p>
            <a:r>
              <a:rPr lang="en-US" dirty="0"/>
              <a:t>Judgmental</a:t>
            </a:r>
          </a:p>
          <a:p>
            <a:r>
              <a:rPr lang="en-US" dirty="0"/>
              <a:t>Critical </a:t>
            </a:r>
          </a:p>
          <a:p>
            <a:r>
              <a:rPr lang="en-US" dirty="0"/>
              <a:t>Negativity</a:t>
            </a:r>
          </a:p>
          <a:p>
            <a:r>
              <a:rPr lang="en-US" dirty="0"/>
              <a:t>Not what they are saying, but the message that is being 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8B95-BC14-4D96-92ED-78E0F9D3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C4FD-643A-45A6-9F19-1916DC3E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GOAL: Instill FEAR and maintain POWER &amp; CONTROL</a:t>
            </a:r>
            <a:endParaRPr lang="en-US" sz="1800" b="1" dirty="0"/>
          </a:p>
          <a:p>
            <a:r>
              <a:rPr lang="en-US" dirty="0"/>
              <a:t>Non consensual sexual touch </a:t>
            </a:r>
          </a:p>
          <a:p>
            <a:r>
              <a:rPr lang="en-US" dirty="0"/>
              <a:t>Forced sexual engagement</a:t>
            </a:r>
          </a:p>
          <a:p>
            <a:r>
              <a:rPr lang="en-US" dirty="0"/>
              <a:t>Consequences if you do not comply</a:t>
            </a:r>
          </a:p>
          <a:p>
            <a:r>
              <a:rPr lang="en-US" dirty="0"/>
              <a:t>Participating on to avoid other types of abuse</a:t>
            </a:r>
          </a:p>
          <a:p>
            <a:r>
              <a:rPr lang="en-US" dirty="0"/>
              <a:t>If you don’t do X, then I will go get it elsewhere threats</a:t>
            </a:r>
          </a:p>
          <a:p>
            <a:r>
              <a:rPr lang="en-US" dirty="0"/>
              <a:t>Sex trafficking</a:t>
            </a:r>
          </a:p>
          <a:p>
            <a:r>
              <a:rPr lang="en-US" dirty="0"/>
              <a:t>Forced to use drugs/alcohol before sex</a:t>
            </a:r>
          </a:p>
          <a:p>
            <a:r>
              <a:rPr lang="en-US" dirty="0"/>
              <a:t>Not allowing use of birth control</a:t>
            </a:r>
          </a:p>
          <a:p>
            <a:r>
              <a:rPr lang="en-US" dirty="0"/>
              <a:t>Forced pregnancy</a:t>
            </a:r>
          </a:p>
        </p:txBody>
      </p:sp>
    </p:spTree>
    <p:extLst>
      <p:ext uri="{BB962C8B-B14F-4D97-AF65-F5344CB8AC3E}">
        <p14:creationId xmlns:p14="http://schemas.microsoft.com/office/powerpoint/2010/main" val="175820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sexual assault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assault can take many different forms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Any unwanted sexual advances or touch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Rape, penetration of the victim’s body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Note that sexual assault does not mean only rape. Rape is just one form of sexual assault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Force or coercion to perform sexual acts. Force is not always physical. It can be verbal, emotional and mental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A9675-58DF-4249-B58D-09DA7E811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4521" y="4761780"/>
            <a:ext cx="2605502" cy="17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E1AF-8924-43A2-8926-16518EC9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abuse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1CFD-120D-4F9C-880A-507F096E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GOAL:  Victim is CRAZY</a:t>
            </a:r>
          </a:p>
          <a:p>
            <a:r>
              <a:rPr lang="en-US" sz="1400" dirty="0">
                <a:solidFill>
                  <a:schemeClr val="tx1"/>
                </a:solidFill>
              </a:rPr>
              <a:t>Victim may become confused</a:t>
            </a:r>
          </a:p>
          <a:p>
            <a:r>
              <a:rPr lang="en-US" sz="1400" dirty="0">
                <a:solidFill>
                  <a:schemeClr val="tx1"/>
                </a:solidFill>
              </a:rPr>
              <a:t>Victim may start to self doubt and have trouble identifying what is reality</a:t>
            </a:r>
          </a:p>
          <a:p>
            <a:r>
              <a:rPr lang="en-US" sz="1400" dirty="0">
                <a:solidFill>
                  <a:schemeClr val="tx1"/>
                </a:solidFill>
              </a:rPr>
              <a:t>Abusers tells the victim that she is crazy</a:t>
            </a:r>
          </a:p>
          <a:p>
            <a:r>
              <a:rPr lang="en-US" sz="1400" dirty="0">
                <a:solidFill>
                  <a:schemeClr val="tx1"/>
                </a:solidFill>
              </a:rPr>
              <a:t>If not physical abuse, comments that she is not a victim since he is not touching her</a:t>
            </a:r>
          </a:p>
          <a:p>
            <a:r>
              <a:rPr lang="en-US" sz="1400" dirty="0">
                <a:solidFill>
                  <a:schemeClr val="tx1"/>
                </a:solidFill>
              </a:rPr>
              <a:t>Mental health struggles (Depression and Anxiety)</a:t>
            </a:r>
          </a:p>
          <a:p>
            <a:r>
              <a:rPr lang="en-US" sz="1400" dirty="0">
                <a:solidFill>
                  <a:schemeClr val="tx1"/>
                </a:solidFill>
              </a:rPr>
              <a:t>Charming in front of others but abusive to you</a:t>
            </a:r>
          </a:p>
          <a:p>
            <a:r>
              <a:rPr lang="en-US" sz="1400" dirty="0">
                <a:solidFill>
                  <a:schemeClr val="tx1"/>
                </a:solidFill>
              </a:rPr>
              <a:t>Isolation leads to struggling in so many ways</a:t>
            </a:r>
          </a:p>
          <a:p>
            <a:r>
              <a:rPr lang="en-US" sz="1400" dirty="0">
                <a:solidFill>
                  <a:schemeClr val="tx1"/>
                </a:solidFill>
              </a:rPr>
              <a:t>Jealousy and control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073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2683</TotalTime>
  <Words>1769</Words>
  <Application>Microsoft Office PowerPoint</Application>
  <PresentationFormat>Widescreen</PresentationFormat>
  <Paragraphs>220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Gill Sans MT</vt:lpstr>
      <vt:lpstr>Noto Sans</vt:lpstr>
      <vt:lpstr>Roboto Light</vt:lpstr>
      <vt:lpstr>Wingdings</vt:lpstr>
      <vt:lpstr>Parcel</vt:lpstr>
      <vt:lpstr>Domestic violence important considerations for advocates, health care workers, and community members when working with Asian pacific islander &amp; middle eastern communities</vt:lpstr>
      <vt:lpstr>today</vt:lpstr>
      <vt:lpstr>disclaimers</vt:lpstr>
      <vt:lpstr>What is domestic violence (DV)</vt:lpstr>
      <vt:lpstr>Physical abuse</vt:lpstr>
      <vt:lpstr>Verbal abuse</vt:lpstr>
      <vt:lpstr>Sexual abuse</vt:lpstr>
      <vt:lpstr>What is sexual assault</vt:lpstr>
      <vt:lpstr>Mental abuse </vt:lpstr>
      <vt:lpstr>Emotional abuse</vt:lpstr>
      <vt:lpstr>Financial abuse</vt:lpstr>
      <vt:lpstr>Spiritual abuse</vt:lpstr>
      <vt:lpstr>isolation</vt:lpstr>
      <vt:lpstr>strangulation</vt:lpstr>
      <vt:lpstr>Long-term and Short-term effects of domestic violence</vt:lpstr>
      <vt:lpstr>Cultural considerations</vt:lpstr>
      <vt:lpstr>Role of culture</vt:lpstr>
      <vt:lpstr>Impact of children</vt:lpstr>
      <vt:lpstr>immigration</vt:lpstr>
      <vt:lpstr>Safety planning</vt:lpstr>
      <vt:lpstr>Do’s and do not’s</vt:lpstr>
      <vt:lpstr>Meet them where they are</vt:lpstr>
      <vt:lpstr>Red flags in health care settings</vt:lpstr>
      <vt:lpstr>What to do</vt:lpstr>
      <vt:lpstr>Resources and services</vt:lpstr>
      <vt:lpstr>PowerPoint Presentation</vt:lpstr>
      <vt:lpstr>Please contact me directly with any questions at  vlallian@my-sisters-house.org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 101  important considerations for advocates, health care works and community members when working with API/middle eastern communities</dc:title>
  <dc:creator>19165992778</dc:creator>
  <cp:lastModifiedBy>sanjeet lallian</cp:lastModifiedBy>
  <cp:revision>49</cp:revision>
  <dcterms:created xsi:type="dcterms:W3CDTF">2020-12-17T16:17:15Z</dcterms:created>
  <dcterms:modified xsi:type="dcterms:W3CDTF">2023-11-02T02:16:35Z</dcterms:modified>
</cp:coreProperties>
</file>