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84" r:id="rId5"/>
    <p:sldId id="319" r:id="rId6"/>
    <p:sldId id="308" r:id="rId7"/>
    <p:sldId id="322" r:id="rId8"/>
    <p:sldId id="316" r:id="rId9"/>
    <p:sldId id="321" r:id="rId10"/>
    <p:sldId id="320"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9"/>
            <p14:sldId id="308"/>
            <p14:sldId id="322"/>
            <p14:sldId id="316"/>
            <p14:sldId id="321"/>
            <p14:sldId id="320"/>
            <p14:sldId id="305"/>
          </p14:sldIdLst>
        </p14:section>
        <p14:section name="Untitled Section" id="{5E15BCDC-23F7-4278-A6FF-DBBC366BAE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8E463-67A7-4BD5-9FAF-EF8A037E90D6}" v="1" dt="2023-11-29T18:38:29.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4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62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8</a:t>
            </a:fld>
            <a:endParaRPr lang="en-US"/>
          </a:p>
        </p:txBody>
      </p:sp>
    </p:spTree>
    <p:extLst>
      <p:ext uri="{BB962C8B-B14F-4D97-AF65-F5344CB8AC3E}">
        <p14:creationId xmlns:p14="http://schemas.microsoft.com/office/powerpoint/2010/main" val="208375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Supervisors’ Meeting </a:t>
            </a:r>
            <a:br>
              <a:rPr lang="en-US" sz="4400" dirty="0">
                <a:latin typeface="+mj-lt"/>
              </a:rPr>
            </a:br>
            <a:r>
              <a:rPr lang="en-US" sz="4400" dirty="0">
                <a:latin typeface="+mj-lt"/>
              </a:rPr>
              <a:t>November 30, 2023     </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9642361" cy="658607"/>
          </a:xfrm>
        </p:spPr>
        <p:txBody>
          <a:bodyPr/>
          <a:lstStyle/>
          <a:p>
            <a:r>
              <a:rPr lang="en-US" sz="4000" u="sng" dirty="0">
                <a:latin typeface="+mj-lt"/>
              </a:rPr>
              <a:t>Why is CalHOPE Ending?</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354094"/>
            <a:ext cx="10499721" cy="3885037"/>
          </a:xfrm>
        </p:spPr>
        <p:txBody>
          <a:bodyPr>
            <a:normAutofit/>
          </a:bodyPr>
          <a:lstStyle/>
          <a:p>
            <a:pPr>
              <a:lnSpc>
                <a:spcPct val="120000"/>
              </a:lnSpc>
            </a:pPr>
            <a:r>
              <a:rPr lang="en-US" sz="2800" b="0" i="1" dirty="0">
                <a:latin typeface="+mn-lt"/>
              </a:rPr>
              <a:t>The Governor and the Legislature did not provide funds in the state budget to continue the program.</a:t>
            </a:r>
          </a:p>
          <a:p>
            <a:pPr>
              <a:lnSpc>
                <a:spcPct val="120000"/>
              </a:lnSpc>
            </a:pPr>
            <a:r>
              <a:rPr lang="en-US" sz="2800" b="0" i="1" dirty="0">
                <a:latin typeface="+mn-lt"/>
              </a:rPr>
              <a:t>DHCS has stated that they believe most services can be billed through their Children and Youth BH Initiative, which begins in 2024. </a:t>
            </a:r>
          </a:p>
          <a:p>
            <a:pPr>
              <a:lnSpc>
                <a:spcPct val="120000"/>
              </a:lnSpc>
            </a:pPr>
            <a:r>
              <a:rPr lang="en-US" sz="2800" b="0" i="1" dirty="0">
                <a:latin typeface="+mn-lt"/>
              </a:rPr>
              <a:t>The CYBHI will go through schools and school districts, support specialists would need to be on schools’ “provider list”.</a:t>
            </a:r>
            <a:endParaRPr lang="en-US" sz="2800" b="0" dirty="0">
              <a:latin typeface="+mn-lt"/>
            </a:endParaRPr>
          </a:p>
          <a:p>
            <a:endParaRPr lang="en-US" sz="3200" b="0" dirty="0">
              <a:latin typeface="+mn-lt"/>
            </a:endParaRPr>
          </a:p>
        </p:txBody>
      </p:sp>
    </p:spTree>
    <p:extLst>
      <p:ext uri="{BB962C8B-B14F-4D97-AF65-F5344CB8AC3E}">
        <p14:creationId xmlns:p14="http://schemas.microsoft.com/office/powerpoint/2010/main" val="353362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No-Cost Extension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965322" cy="4392126"/>
          </a:xfrm>
        </p:spPr>
        <p:txBody>
          <a:bodyPr>
            <a:normAutofit fontScale="92500"/>
          </a:bodyPr>
          <a:lstStyle/>
          <a:p>
            <a:pPr marL="457200" indent="-457200">
              <a:buFont typeface="Arial" panose="020B0604020202020204" pitchFamily="34" charset="0"/>
              <a:buChar char="•"/>
            </a:pPr>
            <a:r>
              <a:rPr lang="en-US" sz="2800" b="0" dirty="0">
                <a:latin typeface="+mn-lt"/>
              </a:rPr>
              <a:t>Subcontract Amendments will go out the week of 12/4/23, on a rolling basis.</a:t>
            </a:r>
          </a:p>
          <a:p>
            <a:pPr marL="457200" indent="-457200">
              <a:buFont typeface="Arial" panose="020B0604020202020204" pitchFamily="34" charset="0"/>
              <a:buChar char="•"/>
            </a:pPr>
            <a:r>
              <a:rPr lang="en-US" sz="2800" b="0" dirty="0">
                <a:latin typeface="+mn-lt"/>
              </a:rPr>
              <a:t>We are creating an invoice that will be slightly modified, for use for January-April, 2024.</a:t>
            </a:r>
          </a:p>
          <a:p>
            <a:pPr marL="457200" indent="-457200">
              <a:buFont typeface="Arial" panose="020B0604020202020204" pitchFamily="34" charset="0"/>
              <a:buChar char="•"/>
            </a:pPr>
            <a:r>
              <a:rPr lang="en-US" sz="2800" b="0" dirty="0">
                <a:latin typeface="+mn-lt"/>
              </a:rPr>
              <a:t>In the meantime, continue to use the February-December invoice.</a:t>
            </a:r>
          </a:p>
          <a:p>
            <a:pPr marL="457200" indent="-457200">
              <a:buFont typeface="Arial" panose="020B0604020202020204" pitchFamily="34" charset="0"/>
              <a:buChar char="•"/>
            </a:pPr>
            <a:r>
              <a:rPr lang="en-US" sz="2800" b="0" dirty="0">
                <a:latin typeface="+mn-lt"/>
              </a:rPr>
              <a:t>Remember to use the November invoice provided to you, to subtract out the first deliverable upfront funds in November (or over two months).</a:t>
            </a:r>
          </a:p>
          <a:p>
            <a:pPr marL="457200" indent="-457200">
              <a:buFont typeface="Arial" panose="020B0604020202020204" pitchFamily="34" charset="0"/>
              <a:buChar char="•"/>
            </a:pPr>
            <a:r>
              <a:rPr lang="en-US" sz="2800" b="0" dirty="0">
                <a:latin typeface="+mn-lt"/>
              </a:rPr>
              <a:t>We will provide an updated expenditure-to-date spreadsheet in January.</a:t>
            </a:r>
          </a:p>
          <a:p>
            <a:pPr marL="457200" indent="-457200">
              <a:buFont typeface="Arial" panose="020B0604020202020204" pitchFamily="34" charset="0"/>
              <a:buChar char="•"/>
            </a:pPr>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197782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No-Cost Extension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965322" cy="4392126"/>
          </a:xfrm>
        </p:spPr>
        <p:txBody>
          <a:bodyPr>
            <a:normAutofit/>
          </a:bodyPr>
          <a:lstStyle/>
          <a:p>
            <a:pPr marL="457200" indent="-457200">
              <a:buFont typeface="Arial" panose="020B0604020202020204" pitchFamily="34" charset="0"/>
              <a:buChar char="•"/>
            </a:pPr>
            <a:r>
              <a:rPr lang="en-US" sz="2800" b="0" dirty="0">
                <a:latin typeface="+mn-lt"/>
              </a:rPr>
              <a:t>Please continue to enter data forms! </a:t>
            </a:r>
          </a:p>
          <a:p>
            <a:pPr marL="457200" indent="-457200">
              <a:buFont typeface="Arial" panose="020B0604020202020204" pitchFamily="34" charset="0"/>
              <a:buChar char="•"/>
            </a:pPr>
            <a:r>
              <a:rPr lang="en-US" sz="2800" b="0" dirty="0">
                <a:latin typeface="+mn-lt"/>
              </a:rPr>
              <a:t>The Powerbi report sites will remain up at least through May, 2024. </a:t>
            </a:r>
          </a:p>
          <a:p>
            <a:pPr marL="457200" indent="-457200">
              <a:buFont typeface="Arial" panose="020B0604020202020204" pitchFamily="34" charset="0"/>
              <a:buChar char="•"/>
            </a:pPr>
            <a:r>
              <a:rPr lang="en-US" sz="2800" b="0" dirty="0">
                <a:latin typeface="+mn-lt"/>
              </a:rPr>
              <a:t>We will provide each subcontractor with a final PDF of their Powerbi report from each of the three report sites. </a:t>
            </a:r>
          </a:p>
          <a:p>
            <a:pPr marL="457200" indent="-457200">
              <a:buFont typeface="Arial" panose="020B0604020202020204" pitchFamily="34" charset="0"/>
              <a:buChar char="•"/>
            </a:pPr>
            <a:r>
              <a:rPr lang="en-US" sz="2800" b="0" dirty="0">
                <a:latin typeface="+mn-lt"/>
              </a:rPr>
              <a:t>However, we encourage you to pull any data you may want before program’s end. This may be data for a specific time period, or from only certain modes (phone only).</a:t>
            </a:r>
          </a:p>
          <a:p>
            <a:pPr marL="457200" indent="-457200">
              <a:buFont typeface="Arial" panose="020B0604020202020204" pitchFamily="34" charset="0"/>
              <a:buChar char="•"/>
            </a:pPr>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36645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1449421"/>
            <a:ext cx="8445858" cy="5150883"/>
          </a:xfrm>
        </p:spPr>
        <p:txBody>
          <a:bodyPr/>
          <a:lstStyle/>
          <a:p>
            <a:pPr marR="0">
              <a:spcBef>
                <a:spcPts val="0"/>
              </a:spcBef>
              <a:spcAft>
                <a:spcPts val="0"/>
              </a:spcAft>
            </a:pP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r>
              <a:rPr lang="en-US" sz="4400" u="sng" dirty="0">
                <a:latin typeface="+mj-lt"/>
                <a:ea typeface="Calibri" panose="020F0502020204030204" pitchFamily="34" charset="0"/>
              </a:rPr>
              <a:t>Clarifications on NCE</a:t>
            </a:r>
            <a:br>
              <a:rPr lang="en-US" sz="4400" u="sng" dirty="0">
                <a:latin typeface="+mj-lt"/>
                <a:ea typeface="Calibri" panose="020F0502020204030204" pitchFamily="34" charset="0"/>
              </a:rPr>
            </a:br>
            <a:r>
              <a:rPr lang="en-US" sz="2800" u="sng" dirty="0">
                <a:latin typeface="+mn-lt"/>
                <a:ea typeface="Calibri" panose="020F0502020204030204" pitchFamily="34" charset="0"/>
              </a:rPr>
              <a:t>Outreach</a:t>
            </a:r>
            <a:r>
              <a:rPr lang="en-US" sz="2800" dirty="0">
                <a:latin typeface="+mn-lt"/>
                <a:ea typeface="Calibri" panose="020F0502020204030204" pitchFamily="34" charset="0"/>
              </a:rPr>
              <a:t> may continue past Jan 1 as long as your program is continuing, however, it should not be a majority of your time and outreach should be winding down.</a:t>
            </a:r>
            <a:br>
              <a:rPr lang="en-US" sz="2800" dirty="0">
                <a:latin typeface="+mn-lt"/>
                <a:ea typeface="Calibri" panose="020F0502020204030204" pitchFamily="34" charset="0"/>
              </a:rPr>
            </a:br>
            <a:r>
              <a:rPr lang="en-US" sz="2800" dirty="0">
                <a:latin typeface="+mn-lt"/>
                <a:ea typeface="Calibri" panose="020F0502020204030204" pitchFamily="34" charset="0"/>
              </a:rPr>
              <a:t>If your staffing is not continuing, no outreach 60 days before program end. </a:t>
            </a:r>
            <a:br>
              <a:rPr lang="en-US" sz="2800" dirty="0">
                <a:latin typeface="+mn-lt"/>
                <a:ea typeface="Calibri" panose="020F0502020204030204" pitchFamily="34" charset="0"/>
              </a:rPr>
            </a:br>
            <a:r>
              <a:rPr lang="en-US" sz="2800" u="sng" dirty="0">
                <a:latin typeface="+mn-lt"/>
                <a:ea typeface="Calibri" panose="020F0502020204030204" pitchFamily="34" charset="0"/>
              </a:rPr>
              <a:t>The Priority </a:t>
            </a:r>
            <a:r>
              <a:rPr lang="en-US" sz="2800" dirty="0">
                <a:latin typeface="+mn-lt"/>
                <a:ea typeface="Calibri" panose="020F0502020204030204" pitchFamily="34" charset="0"/>
              </a:rPr>
              <a:t>of remaining funding is to continue to pay staff. </a:t>
            </a:r>
            <a:br>
              <a:rPr lang="en-US" sz="2800" dirty="0">
                <a:latin typeface="+mn-lt"/>
                <a:ea typeface="Calibri" panose="020F0502020204030204" pitchFamily="34" charset="0"/>
              </a:rPr>
            </a:br>
            <a:r>
              <a:rPr lang="en-US" sz="2800" u="sng" dirty="0">
                <a:latin typeface="+mn-lt"/>
                <a:ea typeface="Calibri" panose="020F0502020204030204" pitchFamily="34" charset="0"/>
              </a:rPr>
              <a:t>Benefits</a:t>
            </a:r>
            <a:r>
              <a:rPr lang="en-US" sz="2800" dirty="0">
                <a:latin typeface="+mn-lt"/>
                <a:ea typeface="Calibri" panose="020F0502020204030204" pitchFamily="34" charset="0"/>
              </a:rPr>
              <a:t> cannot go above 20%.</a:t>
            </a:r>
            <a:br>
              <a:rPr lang="en-US" sz="2800" dirty="0">
                <a:latin typeface="+mn-lt"/>
                <a:ea typeface="Calibri" panose="020F0502020204030204" pitchFamily="34" charset="0"/>
              </a:rPr>
            </a:br>
            <a:r>
              <a:rPr lang="en-US" sz="2800" dirty="0">
                <a:latin typeface="+mn-lt"/>
                <a:ea typeface="Calibri" panose="020F0502020204030204" pitchFamily="34" charset="0"/>
              </a:rPr>
              <a:t>If your agency will have </a:t>
            </a:r>
            <a:r>
              <a:rPr lang="en-US" sz="2800" u="sng" dirty="0">
                <a:latin typeface="+mn-lt"/>
                <a:ea typeface="Calibri" panose="020F0502020204030204" pitchFamily="34" charset="0"/>
              </a:rPr>
              <a:t>unspent funds past April 30</a:t>
            </a:r>
            <a:r>
              <a:rPr lang="en-US" sz="2800" u="sng" baseline="30000" dirty="0">
                <a:latin typeface="+mn-lt"/>
                <a:ea typeface="Calibri" panose="020F0502020204030204" pitchFamily="34" charset="0"/>
              </a:rPr>
              <a:t>th</a:t>
            </a:r>
            <a:r>
              <a:rPr lang="en-US" sz="2800" dirty="0">
                <a:latin typeface="+mn-lt"/>
                <a:ea typeface="Calibri" panose="020F0502020204030204" pitchFamily="34" charset="0"/>
              </a:rPr>
              <a:t>, you may </a:t>
            </a:r>
            <a:r>
              <a:rPr lang="en-US" sz="2800" u="sng" dirty="0">
                <a:latin typeface="+mn-lt"/>
                <a:ea typeface="Calibri" panose="020F0502020204030204" pitchFamily="34" charset="0"/>
              </a:rPr>
              <a:t>continue to spend your RR and QIT funds</a:t>
            </a:r>
            <a:r>
              <a:rPr lang="en-US" sz="2800" dirty="0">
                <a:latin typeface="+mn-lt"/>
                <a:ea typeface="Calibri" panose="020F0502020204030204" pitchFamily="34" charset="0"/>
              </a:rPr>
              <a:t>. QIT must continue to follow the specifications in the template instructions.</a:t>
            </a:r>
            <a:br>
              <a:rPr lang="en-US" sz="2400" u="sng" dirty="0">
                <a:effectLst/>
                <a:latin typeface="+mn-lt"/>
                <a:ea typeface="Calibri" panose="020F0502020204030204" pitchFamily="34" charset="0"/>
              </a:rPr>
            </a:br>
            <a:r>
              <a:rPr lang="en-US" sz="2400" dirty="0">
                <a:effectLst/>
                <a:latin typeface="+mn-lt"/>
                <a:ea typeface="Calibri" panose="020F0502020204030204" pitchFamily="34" charset="0"/>
              </a:rPr>
              <a:t> </a:t>
            </a:r>
            <a:endParaRPr lang="en-US" sz="2400" dirty="0">
              <a:latin typeface="+mn-lt"/>
            </a:endParaRP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9066179" y="2697103"/>
            <a:ext cx="2704288" cy="2743200"/>
          </a:xfrm>
          <a:prstGeom prst="rect">
            <a:avLst/>
          </a:prstGeom>
        </p:spPr>
      </p:pic>
    </p:spTree>
    <p:extLst>
      <p:ext uri="{BB962C8B-B14F-4D97-AF65-F5344CB8AC3E}">
        <p14:creationId xmlns:p14="http://schemas.microsoft.com/office/powerpoint/2010/main" val="243219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1449421"/>
            <a:ext cx="8445858" cy="5150883"/>
          </a:xfrm>
        </p:spPr>
        <p:txBody>
          <a:bodyPr/>
          <a:lstStyle/>
          <a:p>
            <a:pPr marR="0">
              <a:spcBef>
                <a:spcPts val="0"/>
              </a:spcBef>
              <a:spcAft>
                <a:spcPts val="0"/>
              </a:spcAft>
            </a:pP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r>
              <a:rPr lang="en-US" sz="4400" u="sng" dirty="0">
                <a:latin typeface="+mj-lt"/>
                <a:ea typeface="Calibri" panose="020F0502020204030204" pitchFamily="34" charset="0"/>
              </a:rPr>
              <a:t>Other Questions Received</a:t>
            </a:r>
            <a:br>
              <a:rPr lang="en-US" sz="4400" u="sng" dirty="0">
                <a:latin typeface="+mj-lt"/>
                <a:ea typeface="Calibri" panose="020F0502020204030204" pitchFamily="34" charset="0"/>
              </a:rPr>
            </a:br>
            <a:r>
              <a:rPr lang="en-US" sz="2800" dirty="0">
                <a:latin typeface="+mn-lt"/>
                <a:ea typeface="Calibri" panose="020F0502020204030204" pitchFamily="34" charset="0"/>
              </a:rPr>
              <a:t>Biweekly Supervisor meetings will continue through February. </a:t>
            </a:r>
            <a:br>
              <a:rPr lang="en-US" sz="2800" dirty="0">
                <a:latin typeface="+mn-lt"/>
                <a:ea typeface="Calibri" panose="020F0502020204030204" pitchFamily="34" charset="0"/>
              </a:rPr>
            </a:br>
            <a:r>
              <a:rPr lang="en-US" sz="2800" dirty="0">
                <a:latin typeface="+mn-lt"/>
                <a:ea typeface="Calibri" panose="020F0502020204030204" pitchFamily="34" charset="0"/>
              </a:rPr>
              <a:t>Supervisor meetings will be scheduled as needed.</a:t>
            </a:r>
            <a:br>
              <a:rPr lang="en-US" sz="2800" dirty="0">
                <a:latin typeface="+mn-lt"/>
                <a:ea typeface="Calibri" panose="020F0502020204030204" pitchFamily="34" charset="0"/>
              </a:rPr>
            </a:br>
            <a:r>
              <a:rPr lang="en-US" sz="2800" dirty="0">
                <a:latin typeface="+mn-lt"/>
                <a:ea typeface="Calibri" panose="020F0502020204030204" pitchFamily="34" charset="0"/>
              </a:rPr>
              <a:t>Monthly one-on-one meetings will continue as long as your agency is participating. </a:t>
            </a:r>
            <a:br>
              <a:rPr lang="en-US" sz="2800" dirty="0">
                <a:latin typeface="+mn-lt"/>
                <a:ea typeface="Calibri" panose="020F0502020204030204" pitchFamily="34" charset="0"/>
              </a:rPr>
            </a:br>
            <a:r>
              <a:rPr lang="en-US" sz="2800" dirty="0">
                <a:latin typeface="+mn-lt"/>
                <a:ea typeface="Calibri" panose="020F0502020204030204" pitchFamily="34" charset="0"/>
              </a:rPr>
              <a:t>Twenty of the 21 agencies will continue operating in January, 15 agencies will still be operating on March 1st.</a:t>
            </a:r>
            <a:br>
              <a:rPr lang="en-US" sz="2800" dirty="0">
                <a:latin typeface="+mn-lt"/>
                <a:ea typeface="Calibri" panose="020F0502020204030204" pitchFamily="34" charset="0"/>
              </a:rPr>
            </a:br>
            <a:r>
              <a:rPr lang="en-US" sz="2800" dirty="0">
                <a:latin typeface="+mn-lt"/>
                <a:ea typeface="Calibri" panose="020F0502020204030204" pitchFamily="34" charset="0"/>
              </a:rPr>
              <a:t>Salaries can be up to $26/</a:t>
            </a:r>
            <a:r>
              <a:rPr lang="en-US" sz="2800" dirty="0" err="1">
                <a:latin typeface="+mn-lt"/>
                <a:ea typeface="Calibri" panose="020F0502020204030204" pitchFamily="34" charset="0"/>
              </a:rPr>
              <a:t>hr</a:t>
            </a:r>
            <a:r>
              <a:rPr lang="en-US" sz="2800" dirty="0">
                <a:latin typeface="+mn-lt"/>
                <a:ea typeface="Calibri" panose="020F0502020204030204" pitchFamily="34" charset="0"/>
              </a:rPr>
              <a:t> for SS and $30/</a:t>
            </a:r>
            <a:r>
              <a:rPr lang="en-US" sz="2800" dirty="0" err="1">
                <a:latin typeface="+mn-lt"/>
                <a:ea typeface="Calibri" panose="020F0502020204030204" pitchFamily="34" charset="0"/>
              </a:rPr>
              <a:t>hr</a:t>
            </a:r>
            <a:r>
              <a:rPr lang="en-US" sz="2800" dirty="0">
                <a:latin typeface="+mn-lt"/>
                <a:ea typeface="Calibri" panose="020F0502020204030204" pitchFamily="34" charset="0"/>
              </a:rPr>
              <a:t> for Supervisors.</a:t>
            </a:r>
            <a:br>
              <a:rPr lang="en-US" sz="2800" dirty="0">
                <a:latin typeface="+mn-lt"/>
                <a:ea typeface="Calibri" panose="020F0502020204030204" pitchFamily="34" charset="0"/>
              </a:rPr>
            </a:br>
            <a:r>
              <a:rPr lang="en-US" sz="2800" dirty="0">
                <a:latin typeface="+mn-lt"/>
                <a:ea typeface="Calibri" panose="020F0502020204030204" pitchFamily="34" charset="0"/>
              </a:rPr>
              <a:t>If staff leave, you may replace them with other current agency staff or others previously employed on CalHOPE.</a:t>
            </a:r>
            <a:br>
              <a:rPr lang="en-US" sz="2400" u="sng" dirty="0">
                <a:effectLst/>
                <a:latin typeface="+mn-lt"/>
                <a:ea typeface="Calibri" panose="020F0502020204030204" pitchFamily="34" charset="0"/>
              </a:rPr>
            </a:br>
            <a:r>
              <a:rPr lang="en-US" sz="2400" dirty="0">
                <a:effectLst/>
                <a:latin typeface="+mn-lt"/>
                <a:ea typeface="Calibri" panose="020F0502020204030204" pitchFamily="34" charset="0"/>
              </a:rPr>
              <a:t> </a:t>
            </a:r>
            <a:endParaRPr lang="en-US" sz="2400" dirty="0">
              <a:latin typeface="+mn-lt"/>
            </a:endParaRP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9066179" y="2697103"/>
            <a:ext cx="2704288" cy="2743200"/>
          </a:xfrm>
          <a:prstGeom prst="rect">
            <a:avLst/>
          </a:prstGeom>
        </p:spPr>
      </p:pic>
    </p:spTree>
    <p:extLst>
      <p:ext uri="{BB962C8B-B14F-4D97-AF65-F5344CB8AC3E}">
        <p14:creationId xmlns:p14="http://schemas.microsoft.com/office/powerpoint/2010/main" val="426158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Program’s End Reporting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fontScale="92500"/>
          </a:bodyPr>
          <a:lstStyle/>
          <a:p>
            <a:pPr marL="457200" indent="-457200">
              <a:buFont typeface="Arial" panose="020B0604020202020204" pitchFamily="34" charset="0"/>
              <a:buChar char="•"/>
            </a:pPr>
            <a:r>
              <a:rPr lang="en-US" sz="2800" b="0" dirty="0">
                <a:latin typeface="+mn-lt"/>
              </a:rPr>
              <a:t>Device survey: We will be surveying subs that purchased devices or other equipment. DHCS requires us to provide an inventory of purchases.</a:t>
            </a:r>
          </a:p>
          <a:p>
            <a:pPr marL="457200" indent="-457200">
              <a:buFont typeface="Arial" panose="020B0604020202020204" pitchFamily="34" charset="0"/>
              <a:buChar char="•"/>
            </a:pPr>
            <a:r>
              <a:rPr lang="en-US" sz="2800" b="0" dirty="0">
                <a:latin typeface="+mn-lt"/>
              </a:rPr>
              <a:t>Your contract requires you to document the time and place of each training session, the content of the session, the number of participants and their titles.</a:t>
            </a:r>
          </a:p>
          <a:p>
            <a:pPr marL="457200" indent="-457200">
              <a:buFont typeface="Arial" panose="020B0604020202020204" pitchFamily="34" charset="0"/>
              <a:buChar char="•"/>
            </a:pPr>
            <a:r>
              <a:rPr lang="en-US" sz="2800" b="0" dirty="0">
                <a:latin typeface="+mn-lt"/>
              </a:rPr>
              <a:t>This training inventory is due one month prior to your program end date.</a:t>
            </a:r>
          </a:p>
          <a:p>
            <a:pPr marL="457200" indent="-457200">
              <a:buFont typeface="Arial" panose="020B0604020202020204" pitchFamily="34" charset="0"/>
              <a:buChar char="•"/>
            </a:pPr>
            <a:r>
              <a:rPr lang="en-US" sz="2800" b="0" dirty="0">
                <a:latin typeface="+mn-lt"/>
              </a:rPr>
              <a:t>On the repository site, is a list of our trainings through September, Jasi will be updating this soon.</a:t>
            </a:r>
          </a:p>
          <a:p>
            <a:endParaRPr lang="en-US" sz="3200" b="0" dirty="0">
              <a:latin typeface="+mn-lt"/>
            </a:endParaRPr>
          </a:p>
        </p:txBody>
      </p:sp>
    </p:spTree>
    <p:extLst>
      <p:ext uri="{BB962C8B-B14F-4D97-AF65-F5344CB8AC3E}">
        <p14:creationId xmlns:p14="http://schemas.microsoft.com/office/powerpoint/2010/main" val="214344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528310" y="1799618"/>
            <a:ext cx="4161256" cy="3525576"/>
          </a:xfrm>
        </p:spPr>
        <p:txBody>
          <a:bodyPr>
            <a:normAutofit/>
          </a:bodyPr>
          <a:lstStyle/>
          <a:p>
            <a:r>
              <a:rPr lang="en-US" sz="3600" u="sng" dirty="0">
                <a:solidFill>
                  <a:srgbClr val="0F6775"/>
                </a:solidFill>
                <a:latin typeface="+mn-lt"/>
              </a:rPr>
              <a:t>Next Meeting:</a:t>
            </a:r>
          </a:p>
          <a:p>
            <a:r>
              <a:rPr lang="en-US" sz="2800" dirty="0">
                <a:solidFill>
                  <a:srgbClr val="0F6775"/>
                </a:solidFill>
                <a:latin typeface="+mn-lt"/>
              </a:rPr>
              <a:t>Thursday, December 7th, </a:t>
            </a:r>
          </a:p>
          <a:p>
            <a:r>
              <a:rPr lang="en-US" sz="2800" dirty="0">
                <a:solidFill>
                  <a:srgbClr val="0F6775"/>
                </a:solidFill>
                <a:latin typeface="+mn-lt"/>
              </a:rPr>
              <a:t>11-12 pm</a:t>
            </a:r>
          </a:p>
          <a:p>
            <a:r>
              <a:rPr lang="en-US" sz="2800" dirty="0">
                <a:solidFill>
                  <a:srgbClr val="0F6775"/>
                </a:solidFill>
                <a:latin typeface="+mn-lt"/>
              </a:rPr>
              <a:t>Kelechi Ubozoh: “Sustainability”</a:t>
            </a:r>
          </a:p>
          <a:p>
            <a:r>
              <a:rPr lang="en-US" sz="2800" dirty="0">
                <a:solidFill>
                  <a:srgbClr val="0F6775"/>
                </a:solidFill>
                <a:latin typeface="+mn-lt"/>
              </a:rPr>
              <a:t>Supervisors and Admin</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Jasi.Milton@calmhsa.org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7"/>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0" ma:contentTypeDescription="Create a new document." ma:contentTypeScope="" ma:versionID="9fed82db48bcb881926b6e45aeab989a">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b10dd0d0682a2b2f0d50032ab9be8962"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SharedWithUsers xmlns="08b51a6c-15c5-468c-9d03-3812a6e79002">
      <UserInfo>
        <DisplayName>Taylor Intermill</DisplayName>
        <AccountId>2408</AccountId>
        <AccountType/>
      </UserInfo>
    </SharedWithUsers>
  </documentManagement>
</p:properties>
</file>

<file path=customXml/itemProps1.xml><?xml version="1.0" encoding="utf-8"?>
<ds:datastoreItem xmlns:ds="http://schemas.openxmlformats.org/officeDocument/2006/customXml" ds:itemID="{FEA0D8FA-B91C-471B-AB22-4E46075C445D}">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3.xml><?xml version="1.0" encoding="utf-8"?>
<ds:datastoreItem xmlns:ds="http://schemas.openxmlformats.org/officeDocument/2006/customXml" ds:itemID="{4B4B5847-416E-4E14-8AE3-9D600C56A732}">
  <ds:schemaRefs>
    <ds:schemaRef ds:uri="08b51a6c-15c5-468c-9d03-3812a6e79002"/>
    <ds:schemaRef ds:uri="0d3af850-0b13-4baf-a174-42fc113cc3dc"/>
    <ds:schemaRef ds:uri="bdde9dca-b655-4c82-9756-0719d4cc3ad5"/>
    <ds:schemaRef ds:uri="e72316aa-6b3f-4c25-bd78-ac2235cf77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6791</TotalTime>
  <Words>599</Words>
  <Application>Microsoft Office PowerPoint</Application>
  <PresentationFormat>Widescreen</PresentationFormat>
  <Paragraphs>34</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Bebas Neue</vt:lpstr>
      <vt:lpstr>Calibri</vt:lpstr>
      <vt:lpstr>Calibri Light</vt:lpstr>
      <vt:lpstr>Poppins</vt:lpstr>
      <vt:lpstr>Office Theme</vt:lpstr>
      <vt:lpstr>CalHOPE Support Program Supervisors’ Meeting  November 30, 2023           </vt:lpstr>
      <vt:lpstr>Why is CalHOPE Ending?</vt:lpstr>
      <vt:lpstr>No-Cost Extension  </vt:lpstr>
      <vt:lpstr>No-Cost Extension  </vt:lpstr>
      <vt:lpstr>     Clarifications on NCE Outreach may continue past Jan 1 as long as your program is continuing, however, it should not be a majority of your time and outreach should be winding down. If your staffing is not continuing, no outreach 60 days before program end.  The Priority of remaining funding is to continue to pay staff.  Benefits cannot go above 20%. If your agency will have unspent funds past April 30th, you may continue to spend your RR and QIT funds. QIT must continue to follow the specifications in the template instructions.  </vt:lpstr>
      <vt:lpstr>     Other Questions Received Biweekly Supervisor meetings will continue through February.  Supervisor meetings will be scheduled as needed. Monthly one-on-one meetings will continue as long as your agency is participating.  Twenty of the 21 agencies will continue operating in January, 15 agencies will still be operating on March 1st. Salaries can be up to $26/hr for SS and $30/hr for Supervisors. If staff leave, you may replace them with other current agency staff or others previously employed on CalHOPE.  </vt:lpstr>
      <vt:lpstr>Program’s End Reporting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5</cp:revision>
  <dcterms:created xsi:type="dcterms:W3CDTF">2023-01-16T14:40:28Z</dcterms:created>
  <dcterms:modified xsi:type="dcterms:W3CDTF">2023-12-07T20:05:32Z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