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84" r:id="rId5"/>
    <p:sldId id="319" r:id="rId6"/>
    <p:sldId id="308" r:id="rId7"/>
    <p:sldId id="322" r:id="rId8"/>
    <p:sldId id="316" r:id="rId9"/>
    <p:sldId id="320" r:id="rId10"/>
    <p:sldId id="323" r:id="rId11"/>
    <p:sldId id="30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923B8-92A5-4A3F-83DE-296D5A9F516E}">
          <p14:sldIdLst>
            <p14:sldId id="284"/>
            <p14:sldId id="319"/>
            <p14:sldId id="308"/>
            <p14:sldId id="322"/>
            <p14:sldId id="316"/>
            <p14:sldId id="320"/>
            <p14:sldId id="323"/>
            <p14:sldId id="305"/>
          </p14:sldIdLst>
        </p14:section>
        <p14:section name="Untitled Section" id="{5E15BCDC-23F7-4278-A6FF-DBBC366BAE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A4A"/>
    <a:srgbClr val="0F6775"/>
    <a:srgbClr val="438F89"/>
    <a:srgbClr val="0A7178"/>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0F2FE-3626-AF46-8683-0D64B693D6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443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8</a:t>
            </a:fld>
            <a:endParaRPr lang="en-US"/>
          </a:p>
        </p:txBody>
      </p:sp>
    </p:spTree>
    <p:extLst>
      <p:ext uri="{BB962C8B-B14F-4D97-AF65-F5344CB8AC3E}">
        <p14:creationId xmlns:p14="http://schemas.microsoft.com/office/powerpoint/2010/main" val="2083757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Supervisors’ Meeting </a:t>
            </a:r>
            <a:br>
              <a:rPr lang="en-US" sz="4400">
                <a:latin typeface="+mj-lt"/>
              </a:rPr>
            </a:br>
            <a:r>
              <a:rPr lang="en-US" sz="4400">
                <a:latin typeface="+mj-lt"/>
              </a:rPr>
              <a:t>January </a:t>
            </a:r>
            <a:r>
              <a:rPr lang="en-US" sz="4400" dirty="0">
                <a:latin typeface="+mj-lt"/>
              </a:rPr>
              <a:t>11, 2024     </a:t>
            </a:r>
            <a:br>
              <a:rPr lang="en-US" sz="4400" dirty="0">
                <a:latin typeface="+mj-lt"/>
              </a:rPr>
            </a:br>
            <a:r>
              <a:rPr lang="en-US" sz="4400" dirty="0">
                <a:latin typeface="+mj-lt"/>
              </a:rPr>
              <a:t>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569027"/>
            <a:ext cx="9642361" cy="658607"/>
          </a:xfrm>
        </p:spPr>
        <p:txBody>
          <a:bodyPr/>
          <a:lstStyle/>
          <a:p>
            <a:r>
              <a:rPr lang="en-US" sz="4000" u="sng" dirty="0">
                <a:latin typeface="+mj-lt"/>
              </a:rPr>
              <a:t>Return of Devices</a:t>
            </a: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354094"/>
            <a:ext cx="10499721" cy="3885037"/>
          </a:xfrm>
        </p:spPr>
        <p:txBody>
          <a:bodyPr>
            <a:normAutofit fontScale="92500" lnSpcReduction="20000"/>
          </a:bodyPr>
          <a:lstStyle/>
          <a:p>
            <a:pPr>
              <a:lnSpc>
                <a:spcPct val="120000"/>
              </a:lnSpc>
            </a:pPr>
            <a:r>
              <a:rPr lang="en-US" sz="2800" b="0" dirty="0">
                <a:latin typeface="+mn-lt"/>
              </a:rPr>
              <a:t>The Ca Dept. of Health Care Services has asked for any devices purchased with CalHOPE funds to be returned to them after your CalHOPE work is completed. </a:t>
            </a:r>
          </a:p>
          <a:p>
            <a:pPr>
              <a:lnSpc>
                <a:spcPct val="120000"/>
              </a:lnSpc>
            </a:pPr>
            <a:r>
              <a:rPr lang="en-US" sz="2800" b="0" dirty="0">
                <a:latin typeface="+mn-lt"/>
              </a:rPr>
              <a:t>However, it has come to my attention that many of you are have received other grants from DHCS, such as Peer Workforce Investment or one of the CYBHI grants. </a:t>
            </a:r>
          </a:p>
          <a:p>
            <a:pPr>
              <a:lnSpc>
                <a:spcPct val="120000"/>
              </a:lnSpc>
            </a:pPr>
            <a:r>
              <a:rPr lang="en-US" sz="2800" b="0" dirty="0">
                <a:latin typeface="+mn-lt"/>
              </a:rPr>
              <a:t>Please check with your grants’ department and email me if you bought devices and could use them on another DHCS grant. </a:t>
            </a:r>
          </a:p>
          <a:p>
            <a:endParaRPr lang="en-US" sz="3200" b="0" dirty="0">
              <a:latin typeface="+mn-lt"/>
            </a:endParaRPr>
          </a:p>
        </p:txBody>
      </p:sp>
    </p:spTree>
    <p:extLst>
      <p:ext uri="{BB962C8B-B14F-4D97-AF65-F5344CB8AC3E}">
        <p14:creationId xmlns:p14="http://schemas.microsoft.com/office/powerpoint/2010/main" val="3533625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000" u="sng" dirty="0">
                <a:latin typeface="+mj-lt"/>
              </a:rPr>
              <a:t>New Invoice for January-April, 2024</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965322" cy="4392126"/>
          </a:xfrm>
        </p:spPr>
        <p:txBody>
          <a:bodyPr>
            <a:normAutofit/>
          </a:bodyPr>
          <a:lstStyle/>
          <a:p>
            <a:pPr marL="457200" indent="-457200">
              <a:buFont typeface="Arial" panose="020B0604020202020204" pitchFamily="34" charset="0"/>
              <a:buChar char="•"/>
            </a:pPr>
            <a:r>
              <a:rPr lang="en-US" sz="2800" b="0" dirty="0">
                <a:latin typeface="+mn-lt"/>
              </a:rPr>
              <a:t>Very similar to previous invoice, but please read the instructions. </a:t>
            </a:r>
          </a:p>
          <a:p>
            <a:pPr marL="457200" indent="-457200">
              <a:buFont typeface="Arial" panose="020B0604020202020204" pitchFamily="34" charset="0"/>
              <a:buChar char="•"/>
            </a:pPr>
            <a:r>
              <a:rPr lang="en-US" sz="2800" b="0" dirty="0">
                <a:latin typeface="+mn-lt"/>
              </a:rPr>
              <a:t>Please use the February-December invoice for all of 2023.</a:t>
            </a:r>
          </a:p>
          <a:p>
            <a:pPr marL="457200" indent="-457200">
              <a:buFont typeface="Arial" panose="020B0604020202020204" pitchFamily="34" charset="0"/>
              <a:buChar char="•"/>
            </a:pPr>
            <a:r>
              <a:rPr lang="en-US" sz="2800" b="0" dirty="0">
                <a:latin typeface="+mn-lt"/>
              </a:rPr>
              <a:t>Remember to use the November invoice provided to you, to subtract out the first deliverable upfront funds in November (or over two months).</a:t>
            </a:r>
          </a:p>
          <a:p>
            <a:pPr marL="457200" indent="-457200">
              <a:buFont typeface="Arial" panose="020B0604020202020204" pitchFamily="34" charset="0"/>
              <a:buChar char="•"/>
            </a:pPr>
            <a:r>
              <a:rPr lang="en-US" sz="2800" b="0" dirty="0">
                <a:latin typeface="+mn-lt"/>
              </a:rPr>
              <a:t>We will provide an updated expenditure-to-date spreadsheet in late January, after we receive your December invoice.</a:t>
            </a:r>
          </a:p>
          <a:p>
            <a:pPr marL="457200" indent="-457200">
              <a:buFont typeface="Arial" panose="020B0604020202020204" pitchFamily="34" charset="0"/>
              <a:buChar char="•"/>
            </a:pPr>
            <a:endParaRPr lang="en-US" sz="3200" b="0" dirty="0">
              <a:latin typeface="+mn-lt"/>
            </a:endParaRPr>
          </a:p>
          <a:p>
            <a:endParaRPr lang="en-US" sz="3200" b="0" dirty="0">
              <a:latin typeface="+mn-lt"/>
            </a:endParaRPr>
          </a:p>
        </p:txBody>
      </p:sp>
    </p:spTree>
    <p:extLst>
      <p:ext uri="{BB962C8B-B14F-4D97-AF65-F5344CB8AC3E}">
        <p14:creationId xmlns:p14="http://schemas.microsoft.com/office/powerpoint/2010/main" val="197782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700391"/>
          </a:xfrm>
        </p:spPr>
        <p:txBody>
          <a:bodyPr/>
          <a:lstStyle/>
          <a:p>
            <a:r>
              <a:rPr lang="en-US" sz="4400" u="sng" dirty="0">
                <a:latin typeface="+mj-lt"/>
              </a:rPr>
              <a:t>Data Collection and Final Report</a:t>
            </a: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965322" cy="4392126"/>
          </a:xfrm>
        </p:spPr>
        <p:txBody>
          <a:bodyPr>
            <a:normAutofit/>
          </a:bodyPr>
          <a:lstStyle/>
          <a:p>
            <a:pPr marL="457200" indent="-457200">
              <a:buFont typeface="Arial" panose="020B0604020202020204" pitchFamily="34" charset="0"/>
              <a:buChar char="•"/>
            </a:pPr>
            <a:r>
              <a:rPr lang="en-US" sz="2800" b="0" dirty="0">
                <a:latin typeface="+mn-lt"/>
              </a:rPr>
              <a:t>Please continue to enter data forms! </a:t>
            </a:r>
          </a:p>
          <a:p>
            <a:pPr marL="457200" indent="-457200">
              <a:buFont typeface="Arial" panose="020B0604020202020204" pitchFamily="34" charset="0"/>
              <a:buChar char="•"/>
            </a:pPr>
            <a:r>
              <a:rPr lang="en-US" sz="2800" b="0" dirty="0">
                <a:latin typeface="+mn-lt"/>
              </a:rPr>
              <a:t>The Powerbi report sites will remain up through December 31, 2024. </a:t>
            </a:r>
          </a:p>
          <a:p>
            <a:pPr marL="457200" indent="-457200">
              <a:buFont typeface="Arial" panose="020B0604020202020204" pitchFamily="34" charset="0"/>
              <a:buChar char="•"/>
            </a:pPr>
            <a:r>
              <a:rPr lang="en-US" sz="2800" b="0" dirty="0">
                <a:latin typeface="+mn-lt"/>
              </a:rPr>
              <a:t>We will provide each subcontractor with a final PDF of their Powerbi report from each of the three report sites. </a:t>
            </a:r>
          </a:p>
          <a:p>
            <a:pPr marL="457200" indent="-457200">
              <a:buFont typeface="Arial" panose="020B0604020202020204" pitchFamily="34" charset="0"/>
              <a:buChar char="•"/>
            </a:pPr>
            <a:r>
              <a:rPr lang="en-US" sz="2800" b="0" dirty="0">
                <a:latin typeface="+mn-lt"/>
              </a:rPr>
              <a:t>However, we encourage you to pull any data you may want before program’s end. This may be data for a specific time period, or from only certain modes (phone only).</a:t>
            </a:r>
          </a:p>
          <a:p>
            <a:pPr marL="457200" indent="-457200">
              <a:buFont typeface="Arial" panose="020B0604020202020204" pitchFamily="34" charset="0"/>
              <a:buChar char="•"/>
            </a:pPr>
            <a:endParaRPr lang="en-US" sz="3200" b="0" dirty="0">
              <a:latin typeface="+mn-lt"/>
            </a:endParaRPr>
          </a:p>
          <a:p>
            <a:endParaRPr lang="en-US" sz="3200" b="0" dirty="0">
              <a:latin typeface="+mn-lt"/>
            </a:endParaRPr>
          </a:p>
        </p:txBody>
      </p:sp>
    </p:spTree>
    <p:extLst>
      <p:ext uri="{BB962C8B-B14F-4D97-AF65-F5344CB8AC3E}">
        <p14:creationId xmlns:p14="http://schemas.microsoft.com/office/powerpoint/2010/main" val="366455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1449421"/>
            <a:ext cx="8445858" cy="5150883"/>
          </a:xfrm>
        </p:spPr>
        <p:txBody>
          <a:bodyPr/>
          <a:lstStyle/>
          <a:p>
            <a:pPr marR="0">
              <a:spcBef>
                <a:spcPts val="0"/>
              </a:spcBef>
              <a:spcAft>
                <a:spcPts val="0"/>
              </a:spcAft>
            </a:pPr>
            <a:br>
              <a:rPr lang="en-US" sz="4400" u="sng" dirty="0">
                <a:latin typeface="+mj-lt"/>
                <a:ea typeface="Calibri" panose="020F0502020204030204" pitchFamily="34" charset="0"/>
              </a:rPr>
            </a:br>
            <a:br>
              <a:rPr lang="en-US" sz="4400" u="sng" dirty="0">
                <a:latin typeface="+mj-lt"/>
                <a:ea typeface="Calibri" panose="020F0502020204030204" pitchFamily="34" charset="0"/>
              </a:rPr>
            </a:br>
            <a:br>
              <a:rPr lang="en-US" sz="4400" u="sng" dirty="0">
                <a:latin typeface="+mj-lt"/>
                <a:ea typeface="Calibri" panose="020F0502020204030204" pitchFamily="34" charset="0"/>
              </a:rPr>
            </a:br>
            <a:br>
              <a:rPr lang="en-US" sz="4400" u="sng" dirty="0">
                <a:latin typeface="+mj-lt"/>
                <a:ea typeface="Calibri" panose="020F0502020204030204" pitchFamily="34" charset="0"/>
              </a:rPr>
            </a:br>
            <a:br>
              <a:rPr lang="en-US" sz="4400" u="sng" dirty="0">
                <a:latin typeface="+mj-lt"/>
                <a:ea typeface="Calibri" panose="020F0502020204030204" pitchFamily="34" charset="0"/>
              </a:rPr>
            </a:br>
            <a:r>
              <a:rPr lang="en-US" sz="4400" u="sng" dirty="0">
                <a:latin typeface="+mj-lt"/>
                <a:ea typeface="Calibri" panose="020F0502020204030204" pitchFamily="34" charset="0"/>
              </a:rPr>
              <a:t>Clarifications on NCE</a:t>
            </a:r>
            <a:br>
              <a:rPr lang="en-US" sz="4400" u="sng" dirty="0">
                <a:latin typeface="+mj-lt"/>
                <a:ea typeface="Calibri" panose="020F0502020204030204" pitchFamily="34" charset="0"/>
              </a:rPr>
            </a:br>
            <a:r>
              <a:rPr lang="en-US" sz="2800" u="sng" dirty="0">
                <a:latin typeface="+mn-lt"/>
                <a:ea typeface="Calibri" panose="020F0502020204030204" pitchFamily="34" charset="0"/>
              </a:rPr>
              <a:t>Outreach</a:t>
            </a:r>
            <a:r>
              <a:rPr lang="en-US" sz="2800" dirty="0">
                <a:latin typeface="+mn-lt"/>
                <a:ea typeface="Calibri" panose="020F0502020204030204" pitchFamily="34" charset="0"/>
              </a:rPr>
              <a:t> may continue past Jan 1 as long as your program is continuing, however, it should not be a majority of your time and outreach should be winding down.</a:t>
            </a:r>
            <a:br>
              <a:rPr lang="en-US" sz="2800" dirty="0">
                <a:latin typeface="+mn-lt"/>
                <a:ea typeface="Calibri" panose="020F0502020204030204" pitchFamily="34" charset="0"/>
              </a:rPr>
            </a:br>
            <a:r>
              <a:rPr lang="en-US" sz="2800" dirty="0">
                <a:latin typeface="+mn-lt"/>
                <a:ea typeface="Calibri" panose="020F0502020204030204" pitchFamily="34" charset="0"/>
              </a:rPr>
              <a:t>If your staffing is not continuing, no outreach 60 days before program end. </a:t>
            </a:r>
            <a:br>
              <a:rPr lang="en-US" sz="2800" dirty="0">
                <a:latin typeface="+mn-lt"/>
                <a:ea typeface="Calibri" panose="020F0502020204030204" pitchFamily="34" charset="0"/>
              </a:rPr>
            </a:br>
            <a:r>
              <a:rPr lang="en-US" sz="2800" u="sng" dirty="0">
                <a:latin typeface="+mn-lt"/>
                <a:ea typeface="Calibri" panose="020F0502020204030204" pitchFamily="34" charset="0"/>
              </a:rPr>
              <a:t>The Priority </a:t>
            </a:r>
            <a:r>
              <a:rPr lang="en-US" sz="2800" dirty="0">
                <a:latin typeface="+mn-lt"/>
                <a:ea typeface="Calibri" panose="020F0502020204030204" pitchFamily="34" charset="0"/>
              </a:rPr>
              <a:t>of remaining funding is to continue to pay staff. </a:t>
            </a:r>
            <a:br>
              <a:rPr lang="en-US" sz="2800" dirty="0">
                <a:latin typeface="+mn-lt"/>
                <a:ea typeface="Calibri" panose="020F0502020204030204" pitchFamily="34" charset="0"/>
              </a:rPr>
            </a:br>
            <a:r>
              <a:rPr lang="en-US" sz="2800" u="sng" dirty="0">
                <a:latin typeface="+mn-lt"/>
                <a:ea typeface="Calibri" panose="020F0502020204030204" pitchFamily="34" charset="0"/>
              </a:rPr>
              <a:t>Benefits</a:t>
            </a:r>
            <a:r>
              <a:rPr lang="en-US" sz="2800" dirty="0">
                <a:latin typeface="+mn-lt"/>
                <a:ea typeface="Calibri" panose="020F0502020204030204" pitchFamily="34" charset="0"/>
              </a:rPr>
              <a:t> cannot go above 20%.</a:t>
            </a:r>
            <a:br>
              <a:rPr lang="en-US" sz="2800" dirty="0">
                <a:latin typeface="+mn-lt"/>
                <a:ea typeface="Calibri" panose="020F0502020204030204" pitchFamily="34" charset="0"/>
              </a:rPr>
            </a:br>
            <a:r>
              <a:rPr lang="en-US" sz="2800" dirty="0">
                <a:latin typeface="+mn-lt"/>
                <a:ea typeface="Calibri" panose="020F0502020204030204" pitchFamily="34" charset="0"/>
              </a:rPr>
              <a:t>If your agency will have </a:t>
            </a:r>
            <a:r>
              <a:rPr lang="en-US" sz="2800" u="sng" dirty="0">
                <a:latin typeface="+mn-lt"/>
                <a:ea typeface="Calibri" panose="020F0502020204030204" pitchFamily="34" charset="0"/>
              </a:rPr>
              <a:t>unspent funds past April 30</a:t>
            </a:r>
            <a:r>
              <a:rPr lang="en-US" sz="2800" u="sng" baseline="30000" dirty="0">
                <a:latin typeface="+mn-lt"/>
                <a:ea typeface="Calibri" panose="020F0502020204030204" pitchFamily="34" charset="0"/>
              </a:rPr>
              <a:t>th</a:t>
            </a:r>
            <a:r>
              <a:rPr lang="en-US" sz="2800" dirty="0">
                <a:latin typeface="+mn-lt"/>
                <a:ea typeface="Calibri" panose="020F0502020204030204" pitchFamily="34" charset="0"/>
              </a:rPr>
              <a:t>, you may </a:t>
            </a:r>
            <a:r>
              <a:rPr lang="en-US" sz="2800" u="sng" dirty="0">
                <a:latin typeface="+mn-lt"/>
                <a:ea typeface="Calibri" panose="020F0502020204030204" pitchFamily="34" charset="0"/>
              </a:rPr>
              <a:t>continue to spend your RR and QIT funds</a:t>
            </a:r>
            <a:r>
              <a:rPr lang="en-US" sz="2800" dirty="0">
                <a:latin typeface="+mn-lt"/>
                <a:ea typeface="Calibri" panose="020F0502020204030204" pitchFamily="34" charset="0"/>
              </a:rPr>
              <a:t>. QIT must continue to follow the specifications in the template instructions.</a:t>
            </a:r>
            <a:br>
              <a:rPr lang="en-US" sz="2400" u="sng" dirty="0">
                <a:effectLst/>
                <a:latin typeface="+mn-lt"/>
                <a:ea typeface="Calibri" panose="020F0502020204030204" pitchFamily="34" charset="0"/>
              </a:rPr>
            </a:br>
            <a:r>
              <a:rPr lang="en-US" sz="2400" dirty="0">
                <a:effectLst/>
                <a:latin typeface="+mn-lt"/>
                <a:ea typeface="Calibri" panose="020F0502020204030204" pitchFamily="34" charset="0"/>
              </a:rPr>
              <a:t> </a:t>
            </a:r>
            <a:endParaRPr lang="en-US" sz="2400" dirty="0">
              <a:latin typeface="+mn-lt"/>
            </a:endParaRP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9066179" y="2697103"/>
            <a:ext cx="2704288" cy="2743200"/>
          </a:xfrm>
          <a:prstGeom prst="rect">
            <a:avLst/>
          </a:prstGeom>
        </p:spPr>
      </p:pic>
    </p:spTree>
    <p:extLst>
      <p:ext uri="{BB962C8B-B14F-4D97-AF65-F5344CB8AC3E}">
        <p14:creationId xmlns:p14="http://schemas.microsoft.com/office/powerpoint/2010/main" val="243219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Program’s End Reporting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499721" cy="4392126"/>
          </a:xfrm>
        </p:spPr>
        <p:txBody>
          <a:bodyPr>
            <a:normAutofit/>
          </a:bodyPr>
          <a:lstStyle/>
          <a:p>
            <a:pPr marL="457200" indent="-457200">
              <a:buFont typeface="Arial" panose="020B0604020202020204" pitchFamily="34" charset="0"/>
              <a:buChar char="•"/>
            </a:pPr>
            <a:r>
              <a:rPr lang="en-US" sz="2800" b="0" dirty="0">
                <a:latin typeface="+mn-lt"/>
              </a:rPr>
              <a:t>Your contract requires you to document the time and place of each training session, the content of the session, the number of participants and their titles.</a:t>
            </a:r>
          </a:p>
          <a:p>
            <a:pPr marL="457200" indent="-457200">
              <a:buFont typeface="Arial" panose="020B0604020202020204" pitchFamily="34" charset="0"/>
              <a:buChar char="•"/>
            </a:pPr>
            <a:r>
              <a:rPr lang="en-US" sz="2800" b="0" dirty="0">
                <a:latin typeface="+mn-lt"/>
              </a:rPr>
              <a:t>Several agencies have asked if they can provide CalHOPE highlights for our final report.</a:t>
            </a:r>
          </a:p>
          <a:p>
            <a:pPr marL="457200" indent="-457200">
              <a:buFont typeface="Arial" panose="020B0604020202020204" pitchFamily="34" charset="0"/>
              <a:buChar char="•"/>
            </a:pPr>
            <a:r>
              <a:rPr lang="en-US" sz="2800" b="0" dirty="0">
                <a:latin typeface="+mn-lt"/>
              </a:rPr>
              <a:t>I would love to receive your highlights, maybe one or two photos, compelling stories of hope, and big events.  </a:t>
            </a:r>
          </a:p>
          <a:p>
            <a:endParaRPr lang="en-US" sz="3200" b="0" dirty="0">
              <a:latin typeface="+mn-lt"/>
            </a:endParaRPr>
          </a:p>
        </p:txBody>
      </p:sp>
    </p:spTree>
    <p:extLst>
      <p:ext uri="{BB962C8B-B14F-4D97-AF65-F5344CB8AC3E}">
        <p14:creationId xmlns:p14="http://schemas.microsoft.com/office/powerpoint/2010/main" val="214344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5D29-6FCE-4322-F0E5-58A0F8848D8C}"/>
              </a:ext>
            </a:extLst>
          </p:cNvPr>
          <p:cNvSpPr>
            <a:spLocks noGrp="1"/>
          </p:cNvSpPr>
          <p:nvPr>
            <p:ph type="ctrTitle"/>
          </p:nvPr>
        </p:nvSpPr>
        <p:spPr>
          <a:xfrm>
            <a:off x="493862" y="1517751"/>
            <a:ext cx="8941968" cy="857741"/>
          </a:xfrm>
        </p:spPr>
        <p:txBody>
          <a:bodyPr/>
          <a:lstStyle/>
          <a:p>
            <a:r>
              <a:rPr lang="en-US" sz="4000" u="sng" dirty="0">
                <a:latin typeface="+mj-lt"/>
              </a:rPr>
              <a:t>February is African-American/Black History Month</a:t>
            </a:r>
          </a:p>
        </p:txBody>
      </p:sp>
      <p:sp>
        <p:nvSpPr>
          <p:cNvPr id="3" name="Text Placeholder 2">
            <a:extLst>
              <a:ext uri="{FF2B5EF4-FFF2-40B4-BE49-F238E27FC236}">
                <a16:creationId xmlns:a16="http://schemas.microsoft.com/office/drawing/2014/main" id="{0ED77D3C-DDB1-F70E-18B3-537AF859B29E}"/>
              </a:ext>
            </a:extLst>
          </p:cNvPr>
          <p:cNvSpPr>
            <a:spLocks noGrp="1"/>
          </p:cNvSpPr>
          <p:nvPr>
            <p:ph type="body" sz="quarter" idx="11"/>
          </p:nvPr>
        </p:nvSpPr>
        <p:spPr>
          <a:xfrm>
            <a:off x="493861" y="2461098"/>
            <a:ext cx="9515901" cy="3778033"/>
          </a:xfrm>
        </p:spPr>
        <p:txBody>
          <a:bodyPr>
            <a:normAutofit/>
          </a:bodyPr>
          <a:lstStyle/>
          <a:p>
            <a:r>
              <a:rPr lang="en-US" sz="2400" dirty="0">
                <a:latin typeface="+mn-lt"/>
              </a:rPr>
              <a:t>On February 8</a:t>
            </a:r>
            <a:r>
              <a:rPr lang="en-US" sz="2400" baseline="30000" dirty="0">
                <a:latin typeface="+mn-lt"/>
              </a:rPr>
              <a:t>th</a:t>
            </a:r>
            <a:r>
              <a:rPr lang="en-US" sz="2400" dirty="0">
                <a:latin typeface="+mn-lt"/>
              </a:rPr>
              <a:t>, we will have a presentation on serving People of African Descent/Black.</a:t>
            </a:r>
          </a:p>
          <a:p>
            <a:r>
              <a:rPr lang="en-US" sz="2400" dirty="0">
                <a:latin typeface="+mn-lt"/>
              </a:rPr>
              <a:t>Thank you to Gigi Crowder for taking the lead on this presentation.</a:t>
            </a:r>
          </a:p>
          <a:p>
            <a:r>
              <a:rPr lang="en-US" sz="2400" dirty="0">
                <a:latin typeface="+mn-lt"/>
              </a:rPr>
              <a:t>We would like to invite other subs to also present. You don’t need to be black/A-A to present; only if you have insight into serving this diverse population.</a:t>
            </a:r>
          </a:p>
        </p:txBody>
      </p:sp>
    </p:spTree>
    <p:extLst>
      <p:ext uri="{BB962C8B-B14F-4D97-AF65-F5344CB8AC3E}">
        <p14:creationId xmlns:p14="http://schemas.microsoft.com/office/powerpoint/2010/main" val="341863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a:solidFill>
                  <a:srgbClr val="0F6775"/>
                </a:solidFill>
                <a:latin typeface="+mn-lt"/>
              </a:rPr>
              <a:t>https://www.calmhsa.org/CalHOPE/</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528310" y="1799618"/>
            <a:ext cx="4161256" cy="3525576"/>
          </a:xfrm>
        </p:spPr>
        <p:txBody>
          <a:bodyPr>
            <a:normAutofit/>
          </a:bodyPr>
          <a:lstStyle/>
          <a:p>
            <a:r>
              <a:rPr lang="en-US" sz="3600" u="sng" dirty="0">
                <a:solidFill>
                  <a:srgbClr val="0F6775"/>
                </a:solidFill>
                <a:latin typeface="+mn-lt"/>
              </a:rPr>
              <a:t>Next Meeting:</a:t>
            </a:r>
          </a:p>
          <a:p>
            <a:r>
              <a:rPr lang="en-US" sz="2800" dirty="0">
                <a:solidFill>
                  <a:srgbClr val="0F6775"/>
                </a:solidFill>
                <a:latin typeface="+mn-lt"/>
              </a:rPr>
              <a:t>Thursday, January 25th, </a:t>
            </a:r>
          </a:p>
          <a:p>
            <a:r>
              <a:rPr lang="en-US" sz="2800" dirty="0">
                <a:solidFill>
                  <a:srgbClr val="0F6775"/>
                </a:solidFill>
                <a:latin typeface="+mn-lt"/>
              </a:rPr>
              <a:t>11-12 pm</a:t>
            </a:r>
          </a:p>
          <a:p>
            <a:r>
              <a:rPr lang="en-US" sz="2800" dirty="0">
                <a:solidFill>
                  <a:srgbClr val="0F6775"/>
                </a:solidFill>
                <a:latin typeface="+mn-lt"/>
              </a:rPr>
              <a:t>Supervisors and Admin</a:t>
            </a: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dirty="0">
                <a:solidFill>
                  <a:srgbClr val="0F6775"/>
                </a:solidFill>
                <a:latin typeface="+mn-lt"/>
              </a:rPr>
              <a:t>Jasi.Milton@calmhsa.org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5">
            <a:extLst>
              <a:ext uri="{96DAC541-7B7A-43D3-8B79-37D633B846F1}">
                <asvg:svgBlip xmlns:asvg="http://schemas.microsoft.com/office/drawing/2016/SVG/main" r:embed="rId6"/>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7"/>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359172289"/>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21" ma:contentTypeDescription="Create a new document." ma:contentTypeScope="" ma:versionID="79e3be6755d29143bdc8742c99166ce9">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e63ce96c39a25f097812a9409f7997bd"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SharedWithUsers xmlns="08b51a6c-15c5-468c-9d03-3812a6e79002">
      <UserInfo>
        <DisplayName>Taylor Intermill</DisplayName>
        <AccountId>2408</AccountId>
        <AccountType/>
      </UserInfo>
    </SharedWithUsers>
  </documentManagement>
</p:properties>
</file>

<file path=customXml/itemProps1.xml><?xml version="1.0" encoding="utf-8"?>
<ds:datastoreItem xmlns:ds="http://schemas.openxmlformats.org/officeDocument/2006/customXml" ds:itemID="{4306F28E-24E2-4E1F-8DAE-B62FAC0ECE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dde9dca-b655-4c82-9756-0719d4cc3ad5"/>
    <ds:schemaRef ds:uri="08b51a6c-15c5-468c-9d03-3812a6e79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2CC25C-9CF1-48BE-97F9-31F0A857DC14}">
  <ds:schemaRefs>
    <ds:schemaRef ds:uri="http://schemas.microsoft.com/sharepoint/v3/contenttype/forms"/>
  </ds:schemaRefs>
</ds:datastoreItem>
</file>

<file path=customXml/itemProps3.xml><?xml version="1.0" encoding="utf-8"?>
<ds:datastoreItem xmlns:ds="http://schemas.openxmlformats.org/officeDocument/2006/customXml" ds:itemID="{4B4B5847-416E-4E14-8AE3-9D600C56A732}">
  <ds:schemaRefs>
    <ds:schemaRef ds:uri="08b51a6c-15c5-468c-9d03-3812a6e79002"/>
    <ds:schemaRef ds:uri="0d3af850-0b13-4baf-a174-42fc113cc3dc"/>
    <ds:schemaRef ds:uri="bdde9dca-b655-4c82-9756-0719d4cc3ad5"/>
    <ds:schemaRef ds:uri="e72316aa-6b3f-4c25-bd78-ac2235cf77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8675</TotalTime>
  <Words>544</Words>
  <Application>Microsoft Office PowerPoint</Application>
  <PresentationFormat>Widescreen</PresentationFormat>
  <Paragraphs>33</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Bebas Neue</vt:lpstr>
      <vt:lpstr>Calibri</vt:lpstr>
      <vt:lpstr>Poppins</vt:lpstr>
      <vt:lpstr>Office Theme</vt:lpstr>
      <vt:lpstr>CalHOPE Support Program Supervisors’ Meeting  January 11, 2024           </vt:lpstr>
      <vt:lpstr>Return of Devices</vt:lpstr>
      <vt:lpstr>New Invoice for January-April, 2024 </vt:lpstr>
      <vt:lpstr>Data Collection and Final Report</vt:lpstr>
      <vt:lpstr>     Clarifications on NCE Outreach may continue past Jan 1 as long as your program is continuing, however, it should not be a majority of your time and outreach should be winding down. If your staffing is not continuing, no outreach 60 days before program end.  The Priority of remaining funding is to continue to pay staff.  Benefits cannot go above 20%. If your agency will have unspent funds past April 30th, you may continue to spend your RR and QIT funds. QIT must continue to follow the specifications in the template instructions.  </vt:lpstr>
      <vt:lpstr>Program’s End Reporting  </vt:lpstr>
      <vt:lpstr>February is African-American/Black History Month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7</cp:revision>
  <dcterms:created xsi:type="dcterms:W3CDTF">2023-01-16T14:40:28Z</dcterms:created>
  <dcterms:modified xsi:type="dcterms:W3CDTF">2024-02-12T22:19:38Z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