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412" r:id="rId2"/>
    <p:sldId id="420" r:id="rId3"/>
    <p:sldId id="424" r:id="rId4"/>
    <p:sldId id="425" r:id="rId5"/>
    <p:sldId id="430" r:id="rId6"/>
    <p:sldId id="434" r:id="rId7"/>
    <p:sldId id="409" r:id="rId8"/>
    <p:sldId id="433" r:id="rId9"/>
    <p:sldId id="285" r:id="rId10"/>
    <p:sldId id="293" r:id="rId11"/>
    <p:sldId id="295" r:id="rId12"/>
    <p:sldId id="296" r:id="rId13"/>
    <p:sldId id="299" r:id="rId14"/>
    <p:sldId id="414" r:id="rId15"/>
    <p:sldId id="300" r:id="rId16"/>
    <p:sldId id="301" r:id="rId17"/>
    <p:sldId id="435" r:id="rId18"/>
    <p:sldId id="438" r:id="rId19"/>
    <p:sldId id="436" r:id="rId20"/>
    <p:sldId id="439" r:id="rId21"/>
    <p:sldId id="437" r:id="rId22"/>
    <p:sldId id="440" r:id="rId2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93DD2-EC27-464C-8826-F33DA6FD8082}" v="29" dt="2024-02-08T18:32:15.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0" autoAdjust="0"/>
    <p:restoredTop sz="94660"/>
  </p:normalViewPr>
  <p:slideViewPr>
    <p:cSldViewPr snapToGrid="0" snapToObjects="1">
      <p:cViewPr>
        <p:scale>
          <a:sx n="75" d="100"/>
          <a:sy n="75" d="100"/>
        </p:scale>
        <p:origin x="122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gashaw" userId="67b0a0b6d15d0d0a" providerId="LiveId" clId="{47D93DD2-EC27-464C-8826-F33DA6FD8082}"/>
    <pc:docChg chg="undo redo custSel addSld delSld modSld sldOrd">
      <pc:chgData name="naomi gashaw" userId="67b0a0b6d15d0d0a" providerId="LiveId" clId="{47D93DD2-EC27-464C-8826-F33DA6FD8082}" dt="2024-02-08T18:38:51.565" v="1237"/>
      <pc:docMkLst>
        <pc:docMk/>
      </pc:docMkLst>
      <pc:sldChg chg="addSp modSp">
        <pc:chgData name="naomi gashaw" userId="67b0a0b6d15d0d0a" providerId="LiveId" clId="{47D93DD2-EC27-464C-8826-F33DA6FD8082}" dt="2024-02-08T17:48:18.081" v="361"/>
        <pc:sldMkLst>
          <pc:docMk/>
          <pc:sldMk cId="1624654507" sldId="285"/>
        </pc:sldMkLst>
        <pc:picChg chg="add mod">
          <ac:chgData name="naomi gashaw" userId="67b0a0b6d15d0d0a" providerId="LiveId" clId="{47D93DD2-EC27-464C-8826-F33DA6FD8082}" dt="2024-02-08T17:48:18.081" v="361"/>
          <ac:picMkLst>
            <pc:docMk/>
            <pc:sldMk cId="1624654507" sldId="285"/>
            <ac:picMk id="2" creationId="{4A3B802A-08BE-CB6E-8B56-765E6D0C8D24}"/>
          </ac:picMkLst>
        </pc:picChg>
      </pc:sldChg>
      <pc:sldChg chg="addSp delSp modSp mod">
        <pc:chgData name="naomi gashaw" userId="67b0a0b6d15d0d0a" providerId="LiveId" clId="{47D93DD2-EC27-464C-8826-F33DA6FD8082}" dt="2024-02-08T18:25:00.726" v="1135" actId="255"/>
        <pc:sldMkLst>
          <pc:docMk/>
          <pc:sldMk cId="3945159775" sldId="293"/>
        </pc:sldMkLst>
        <pc:spChg chg="mod">
          <ac:chgData name="naomi gashaw" userId="67b0a0b6d15d0d0a" providerId="LiveId" clId="{47D93DD2-EC27-464C-8826-F33DA6FD8082}" dt="2024-02-08T18:25:00.726" v="1135" actId="255"/>
          <ac:spMkLst>
            <pc:docMk/>
            <pc:sldMk cId="3945159775" sldId="293"/>
            <ac:spMk id="15361" creationId="{00000000-0000-0000-0000-000000000000}"/>
          </ac:spMkLst>
        </pc:spChg>
        <pc:picChg chg="del">
          <ac:chgData name="naomi gashaw" userId="67b0a0b6d15d0d0a" providerId="LiveId" clId="{47D93DD2-EC27-464C-8826-F33DA6FD8082}" dt="2024-02-08T17:48:29.957" v="363" actId="21"/>
          <ac:picMkLst>
            <pc:docMk/>
            <pc:sldMk cId="3945159775" sldId="293"/>
            <ac:picMk id="2" creationId="{00000000-0000-0000-0000-000000000000}"/>
          </ac:picMkLst>
        </pc:picChg>
        <pc:picChg chg="add mod">
          <ac:chgData name="naomi gashaw" userId="67b0a0b6d15d0d0a" providerId="LiveId" clId="{47D93DD2-EC27-464C-8826-F33DA6FD8082}" dt="2024-02-08T17:48:21.864" v="362"/>
          <ac:picMkLst>
            <pc:docMk/>
            <pc:sldMk cId="3945159775" sldId="293"/>
            <ac:picMk id="3" creationId="{06227008-14AE-5D63-606A-10A9ED115A68}"/>
          </ac:picMkLst>
        </pc:picChg>
      </pc:sldChg>
      <pc:sldChg chg="addSp delSp modSp mod">
        <pc:chgData name="naomi gashaw" userId="67b0a0b6d15d0d0a" providerId="LiveId" clId="{47D93DD2-EC27-464C-8826-F33DA6FD8082}" dt="2024-02-08T17:56:18.727" v="458"/>
        <pc:sldMkLst>
          <pc:docMk/>
          <pc:sldMk cId="631186026" sldId="295"/>
        </pc:sldMkLst>
        <pc:grpChg chg="mod">
          <ac:chgData name="naomi gashaw" userId="67b0a0b6d15d0d0a" providerId="LiveId" clId="{47D93DD2-EC27-464C-8826-F33DA6FD8082}" dt="2024-02-08T17:51:45.130" v="369" actId="14826"/>
          <ac:grpSpMkLst>
            <pc:docMk/>
            <pc:sldMk cId="631186026" sldId="295"/>
            <ac:grpSpMk id="17413" creationId="{00000000-0000-0000-0000-000000000000}"/>
          </ac:grpSpMkLst>
        </pc:grpChg>
        <pc:picChg chg="add del mod">
          <ac:chgData name="naomi gashaw" userId="67b0a0b6d15d0d0a" providerId="LiveId" clId="{47D93DD2-EC27-464C-8826-F33DA6FD8082}" dt="2024-02-08T17:49:29.524" v="368" actId="21"/>
          <ac:picMkLst>
            <pc:docMk/>
            <pc:sldMk cId="631186026" sldId="295"/>
            <ac:picMk id="2" creationId="{00000000-0000-0000-0000-000000000000}"/>
          </ac:picMkLst>
        </pc:picChg>
        <pc:picChg chg="add mod">
          <ac:chgData name="naomi gashaw" userId="67b0a0b6d15d0d0a" providerId="LiveId" clId="{47D93DD2-EC27-464C-8826-F33DA6FD8082}" dt="2024-02-08T17:56:18.727" v="458"/>
          <ac:picMkLst>
            <pc:docMk/>
            <pc:sldMk cId="631186026" sldId="295"/>
            <ac:picMk id="3" creationId="{4969F742-4A16-1C49-A940-C8E68DCC051C}"/>
          </ac:picMkLst>
        </pc:picChg>
        <pc:picChg chg="del">
          <ac:chgData name="naomi gashaw" userId="67b0a0b6d15d0d0a" providerId="LiveId" clId="{47D93DD2-EC27-464C-8826-F33DA6FD8082}" dt="2024-02-08T17:49:22.573" v="366" actId="21"/>
          <ac:picMkLst>
            <pc:docMk/>
            <pc:sldMk cId="631186026" sldId="295"/>
            <ac:picMk id="17410" creationId="{00000000-0000-0000-0000-000000000000}"/>
          </ac:picMkLst>
        </pc:picChg>
        <pc:picChg chg="mod">
          <ac:chgData name="naomi gashaw" userId="67b0a0b6d15d0d0a" providerId="LiveId" clId="{47D93DD2-EC27-464C-8826-F33DA6FD8082}" dt="2024-02-08T17:51:45.130" v="369" actId="14826"/>
          <ac:picMkLst>
            <pc:docMk/>
            <pc:sldMk cId="631186026" sldId="295"/>
            <ac:picMk id="17414" creationId="{00000000-0000-0000-0000-000000000000}"/>
          </ac:picMkLst>
        </pc:picChg>
        <pc:picChg chg="mod">
          <ac:chgData name="naomi gashaw" userId="67b0a0b6d15d0d0a" providerId="LiveId" clId="{47D93DD2-EC27-464C-8826-F33DA6FD8082}" dt="2024-02-08T17:51:53.977" v="371" actId="14100"/>
          <ac:picMkLst>
            <pc:docMk/>
            <pc:sldMk cId="631186026" sldId="295"/>
            <ac:picMk id="17415" creationId="{00000000-0000-0000-0000-000000000000}"/>
          </ac:picMkLst>
        </pc:picChg>
      </pc:sldChg>
      <pc:sldChg chg="addSp delSp modSp mod ord">
        <pc:chgData name="naomi gashaw" userId="67b0a0b6d15d0d0a" providerId="LiveId" clId="{47D93DD2-EC27-464C-8826-F33DA6FD8082}" dt="2024-02-08T17:56:21.216" v="459"/>
        <pc:sldMkLst>
          <pc:docMk/>
          <pc:sldMk cId="2504646326" sldId="296"/>
        </pc:sldMkLst>
        <pc:picChg chg="add mod">
          <ac:chgData name="naomi gashaw" userId="67b0a0b6d15d0d0a" providerId="LiveId" clId="{47D93DD2-EC27-464C-8826-F33DA6FD8082}" dt="2024-02-08T17:56:21.216" v="459"/>
          <ac:picMkLst>
            <pc:docMk/>
            <pc:sldMk cId="2504646326" sldId="296"/>
            <ac:picMk id="2" creationId="{7296A879-765E-505A-EFFF-4E212D274F88}"/>
          </ac:picMkLst>
        </pc:picChg>
        <pc:picChg chg="del">
          <ac:chgData name="naomi gashaw" userId="67b0a0b6d15d0d0a" providerId="LiveId" clId="{47D93DD2-EC27-464C-8826-F33DA6FD8082}" dt="2024-02-08T17:56:08.457" v="457" actId="21"/>
          <ac:picMkLst>
            <pc:docMk/>
            <pc:sldMk cId="2504646326" sldId="296"/>
            <ac:picMk id="19459" creationId="{00000000-0000-0000-0000-000000000000}"/>
          </ac:picMkLst>
        </pc:picChg>
      </pc:sldChg>
      <pc:sldChg chg="del">
        <pc:chgData name="naomi gashaw" userId="67b0a0b6d15d0d0a" providerId="LiveId" clId="{47D93DD2-EC27-464C-8826-F33DA6FD8082}" dt="2024-02-08T17:33:13.909" v="146" actId="2696"/>
        <pc:sldMkLst>
          <pc:docMk/>
          <pc:sldMk cId="3392766667" sldId="297"/>
        </pc:sldMkLst>
      </pc:sldChg>
      <pc:sldChg chg="del">
        <pc:chgData name="naomi gashaw" userId="67b0a0b6d15d0d0a" providerId="LiveId" clId="{47D93DD2-EC27-464C-8826-F33DA6FD8082}" dt="2024-02-08T17:33:25.318" v="147" actId="2696"/>
        <pc:sldMkLst>
          <pc:docMk/>
          <pc:sldMk cId="1990769544" sldId="298"/>
        </pc:sldMkLst>
      </pc:sldChg>
      <pc:sldChg chg="addSp delSp modSp mod">
        <pc:chgData name="naomi gashaw" userId="67b0a0b6d15d0d0a" providerId="LiveId" clId="{47D93DD2-EC27-464C-8826-F33DA6FD8082}" dt="2024-02-08T17:56:22.720" v="460"/>
        <pc:sldMkLst>
          <pc:docMk/>
          <pc:sldMk cId="1737880167" sldId="299"/>
        </pc:sldMkLst>
        <pc:picChg chg="add mod">
          <ac:chgData name="naomi gashaw" userId="67b0a0b6d15d0d0a" providerId="LiveId" clId="{47D93DD2-EC27-464C-8826-F33DA6FD8082}" dt="2024-02-08T17:56:22.720" v="460"/>
          <ac:picMkLst>
            <pc:docMk/>
            <pc:sldMk cId="1737880167" sldId="299"/>
            <ac:picMk id="2" creationId="{72FD2D89-E428-07C2-69CF-A10FF8CD505B}"/>
          </ac:picMkLst>
        </pc:picChg>
        <pc:picChg chg="del">
          <ac:chgData name="naomi gashaw" userId="67b0a0b6d15d0d0a" providerId="LiveId" clId="{47D93DD2-EC27-464C-8826-F33DA6FD8082}" dt="2024-02-08T17:56:03.395" v="456" actId="21"/>
          <ac:picMkLst>
            <pc:docMk/>
            <pc:sldMk cId="1737880167" sldId="299"/>
            <ac:picMk id="25602" creationId="{00000000-0000-0000-0000-000000000000}"/>
          </ac:picMkLst>
        </pc:picChg>
      </pc:sldChg>
      <pc:sldChg chg="addSp delSp modSp mod">
        <pc:chgData name="naomi gashaw" userId="67b0a0b6d15d0d0a" providerId="LiveId" clId="{47D93DD2-EC27-464C-8826-F33DA6FD8082}" dt="2024-02-08T18:25:50.009" v="1148" actId="20577"/>
        <pc:sldMkLst>
          <pc:docMk/>
          <pc:sldMk cId="3584611004" sldId="300"/>
        </pc:sldMkLst>
        <pc:spChg chg="mod">
          <ac:chgData name="naomi gashaw" userId="67b0a0b6d15d0d0a" providerId="LiveId" clId="{47D93DD2-EC27-464C-8826-F33DA6FD8082}" dt="2024-02-08T18:25:50.009" v="1148" actId="20577"/>
          <ac:spMkLst>
            <pc:docMk/>
            <pc:sldMk cId="3584611004" sldId="300"/>
            <ac:spMk id="27652" creationId="{00000000-0000-0000-0000-000000000000}"/>
          </ac:spMkLst>
        </pc:spChg>
        <pc:grpChg chg="del">
          <ac:chgData name="naomi gashaw" userId="67b0a0b6d15d0d0a" providerId="LiveId" clId="{47D93DD2-EC27-464C-8826-F33DA6FD8082}" dt="2024-02-08T17:41:02.028" v="256" actId="478"/>
          <ac:grpSpMkLst>
            <pc:docMk/>
            <pc:sldMk cId="3584611004" sldId="300"/>
            <ac:grpSpMk id="27653" creationId="{00000000-0000-0000-0000-000000000000}"/>
          </ac:grpSpMkLst>
        </pc:grpChg>
        <pc:grpChg chg="del">
          <ac:chgData name="naomi gashaw" userId="67b0a0b6d15d0d0a" providerId="LiveId" clId="{47D93DD2-EC27-464C-8826-F33DA6FD8082}" dt="2024-02-08T17:40:59.952" v="255" actId="478"/>
          <ac:grpSpMkLst>
            <pc:docMk/>
            <pc:sldMk cId="3584611004" sldId="300"/>
            <ac:grpSpMk id="27655" creationId="{00000000-0000-0000-0000-000000000000}"/>
          </ac:grpSpMkLst>
        </pc:grpChg>
        <pc:picChg chg="add mod">
          <ac:chgData name="naomi gashaw" userId="67b0a0b6d15d0d0a" providerId="LiveId" clId="{47D93DD2-EC27-464C-8826-F33DA6FD8082}" dt="2024-02-08T17:56:28.781" v="462"/>
          <ac:picMkLst>
            <pc:docMk/>
            <pc:sldMk cId="3584611004" sldId="300"/>
            <ac:picMk id="2" creationId="{500406FE-F541-3B4E-8111-1C4F2428CB0E}"/>
          </ac:picMkLst>
        </pc:picChg>
        <pc:picChg chg="del">
          <ac:chgData name="naomi gashaw" userId="67b0a0b6d15d0d0a" providerId="LiveId" clId="{47D93DD2-EC27-464C-8826-F33DA6FD8082}" dt="2024-02-08T17:40:59.952" v="255" actId="478"/>
          <ac:picMkLst>
            <pc:docMk/>
            <pc:sldMk cId="3584611004" sldId="300"/>
            <ac:picMk id="27656" creationId="{00000000-0000-0000-0000-000000000000}"/>
          </ac:picMkLst>
        </pc:picChg>
      </pc:sldChg>
      <pc:sldChg chg="addSp delSp modSp mod">
        <pc:chgData name="naomi gashaw" userId="67b0a0b6d15d0d0a" providerId="LiveId" clId="{47D93DD2-EC27-464C-8826-F33DA6FD8082}" dt="2024-02-08T17:56:33.299" v="463"/>
        <pc:sldMkLst>
          <pc:docMk/>
          <pc:sldMk cId="3376445562" sldId="301"/>
        </pc:sldMkLst>
        <pc:spChg chg="mod">
          <ac:chgData name="naomi gashaw" userId="67b0a0b6d15d0d0a" providerId="LiveId" clId="{47D93DD2-EC27-464C-8826-F33DA6FD8082}" dt="2024-02-08T17:42:06.046" v="271" actId="1038"/>
          <ac:spMkLst>
            <pc:docMk/>
            <pc:sldMk cId="3376445562" sldId="301"/>
            <ac:spMk id="29701" creationId="{00000000-0000-0000-0000-000000000000}"/>
          </ac:spMkLst>
        </pc:spChg>
        <pc:picChg chg="add mod">
          <ac:chgData name="naomi gashaw" userId="67b0a0b6d15d0d0a" providerId="LiveId" clId="{47D93DD2-EC27-464C-8826-F33DA6FD8082}" dt="2024-02-08T17:56:33.299" v="463"/>
          <ac:picMkLst>
            <pc:docMk/>
            <pc:sldMk cId="3376445562" sldId="301"/>
            <ac:picMk id="2" creationId="{DE772F33-A816-37B4-9F19-BC4B2AFBD51F}"/>
          </ac:picMkLst>
        </pc:picChg>
        <pc:picChg chg="add del">
          <ac:chgData name="naomi gashaw" userId="67b0a0b6d15d0d0a" providerId="LiveId" clId="{47D93DD2-EC27-464C-8826-F33DA6FD8082}" dt="2024-02-08T17:45:13.197" v="311" actId="478"/>
          <ac:picMkLst>
            <pc:docMk/>
            <pc:sldMk cId="3376445562" sldId="301"/>
            <ac:picMk id="29699" creationId="{00000000-0000-0000-0000-000000000000}"/>
          </ac:picMkLst>
        </pc:picChg>
      </pc:sldChg>
      <pc:sldChg chg="addSp modSp del mod">
        <pc:chgData name="naomi gashaw" userId="67b0a0b6d15d0d0a" providerId="LiveId" clId="{47D93DD2-EC27-464C-8826-F33DA6FD8082}" dt="2024-02-08T18:32:53.823" v="1200" actId="2696"/>
        <pc:sldMkLst>
          <pc:docMk/>
          <pc:sldMk cId="3131893880" sldId="404"/>
        </pc:sldMkLst>
        <pc:spChg chg="mod">
          <ac:chgData name="naomi gashaw" userId="67b0a0b6d15d0d0a" providerId="LiveId" clId="{47D93DD2-EC27-464C-8826-F33DA6FD8082}" dt="2024-02-08T18:32:41.301" v="1199" actId="20577"/>
          <ac:spMkLst>
            <pc:docMk/>
            <pc:sldMk cId="3131893880" sldId="404"/>
            <ac:spMk id="2" creationId="{00000000-0000-0000-0000-000000000000}"/>
          </ac:spMkLst>
        </pc:spChg>
        <pc:picChg chg="add mod">
          <ac:chgData name="naomi gashaw" userId="67b0a0b6d15d0d0a" providerId="LiveId" clId="{47D93DD2-EC27-464C-8826-F33DA6FD8082}" dt="2024-02-08T17:57:07.120" v="468"/>
          <ac:picMkLst>
            <pc:docMk/>
            <pc:sldMk cId="3131893880" sldId="404"/>
            <ac:picMk id="3" creationId="{43803E70-EFD6-60DF-979E-C232773324C6}"/>
          </ac:picMkLst>
        </pc:picChg>
        <pc:picChg chg="mod">
          <ac:chgData name="naomi gashaw" userId="67b0a0b6d15d0d0a" providerId="LiveId" clId="{47D93DD2-EC27-464C-8826-F33DA6FD8082}" dt="2024-02-08T18:31:27.179" v="1186" actId="14100"/>
          <ac:picMkLst>
            <pc:docMk/>
            <pc:sldMk cId="3131893880" sldId="404"/>
            <ac:picMk id="6" creationId="{00000000-0000-0000-0000-000000000000}"/>
          </ac:picMkLst>
        </pc:picChg>
      </pc:sldChg>
      <pc:sldChg chg="addSp modSp mod">
        <pc:chgData name="naomi gashaw" userId="67b0a0b6d15d0d0a" providerId="LiveId" clId="{47D93DD2-EC27-464C-8826-F33DA6FD8082}" dt="2024-02-08T18:23:16.971" v="1113" actId="255"/>
        <pc:sldMkLst>
          <pc:docMk/>
          <pc:sldMk cId="2958090902" sldId="409"/>
        </pc:sldMkLst>
        <pc:spChg chg="mod">
          <ac:chgData name="naomi gashaw" userId="67b0a0b6d15d0d0a" providerId="LiveId" clId="{47D93DD2-EC27-464C-8826-F33DA6FD8082}" dt="2024-02-08T18:23:16.971" v="1113" actId="255"/>
          <ac:spMkLst>
            <pc:docMk/>
            <pc:sldMk cId="2958090902" sldId="409"/>
            <ac:spMk id="3" creationId="{00000000-0000-0000-0000-000000000000}"/>
          </ac:spMkLst>
        </pc:spChg>
        <pc:picChg chg="add mod">
          <ac:chgData name="naomi gashaw" userId="67b0a0b6d15d0d0a" providerId="LiveId" clId="{47D93DD2-EC27-464C-8826-F33DA6FD8082}" dt="2024-02-08T17:48:12.966" v="359"/>
          <ac:picMkLst>
            <pc:docMk/>
            <pc:sldMk cId="2958090902" sldId="409"/>
            <ac:picMk id="4" creationId="{5756C4E2-5570-A564-46AB-A1778988992E}"/>
          </ac:picMkLst>
        </pc:picChg>
      </pc:sldChg>
      <pc:sldChg chg="addSp delSp modSp mod">
        <pc:chgData name="naomi gashaw" userId="67b0a0b6d15d0d0a" providerId="LiveId" clId="{47D93DD2-EC27-464C-8826-F33DA6FD8082}" dt="2024-02-08T18:34:32.761" v="1215" actId="20577"/>
        <pc:sldMkLst>
          <pc:docMk/>
          <pc:sldMk cId="2698233873" sldId="412"/>
        </pc:sldMkLst>
        <pc:spChg chg="del">
          <ac:chgData name="naomi gashaw" userId="67b0a0b6d15d0d0a" providerId="LiveId" clId="{47D93DD2-EC27-464C-8826-F33DA6FD8082}" dt="2024-02-08T17:53:36.352" v="372" actId="14826"/>
          <ac:spMkLst>
            <pc:docMk/>
            <pc:sldMk cId="2698233873" sldId="412"/>
            <ac:spMk id="7" creationId="{7C3EF9F7-E776-4013-BC5C-39898ABD7C84}"/>
          </ac:spMkLst>
        </pc:spChg>
        <pc:spChg chg="mod">
          <ac:chgData name="naomi gashaw" userId="67b0a0b6d15d0d0a" providerId="LiveId" clId="{47D93DD2-EC27-464C-8826-F33DA6FD8082}" dt="2024-02-08T18:34:32.761" v="1215" actId="20577"/>
          <ac:spMkLst>
            <pc:docMk/>
            <pc:sldMk cId="2698233873" sldId="412"/>
            <ac:spMk id="18" creationId="{00000000-0000-0000-0000-000000000000}"/>
          </ac:spMkLst>
        </pc:spChg>
        <pc:picChg chg="add mod">
          <ac:chgData name="naomi gashaw" userId="67b0a0b6d15d0d0a" providerId="LiveId" clId="{47D93DD2-EC27-464C-8826-F33DA6FD8082}" dt="2024-02-08T18:33:28.554" v="1203" actId="14100"/>
          <ac:picMkLst>
            <pc:docMk/>
            <pc:sldMk cId="2698233873" sldId="412"/>
            <ac:picMk id="3" creationId="{E4FBA383-C8D0-F5A3-201D-FBE3DD95E086}"/>
          </ac:picMkLst>
        </pc:picChg>
        <pc:picChg chg="mod">
          <ac:chgData name="naomi gashaw" userId="67b0a0b6d15d0d0a" providerId="LiveId" clId="{47D93DD2-EC27-464C-8826-F33DA6FD8082}" dt="2024-02-08T18:14:02.730" v="900" actId="1035"/>
          <ac:picMkLst>
            <pc:docMk/>
            <pc:sldMk cId="2698233873" sldId="412"/>
            <ac:picMk id="6" creationId="{5A36A570-8BAF-4B7A-B507-9AD23D3F979A}"/>
          </ac:picMkLst>
        </pc:picChg>
      </pc:sldChg>
      <pc:sldChg chg="addSp modSp mod modAnim">
        <pc:chgData name="naomi gashaw" userId="67b0a0b6d15d0d0a" providerId="LiveId" clId="{47D93DD2-EC27-464C-8826-F33DA6FD8082}" dt="2024-02-08T17:56:26.834" v="461"/>
        <pc:sldMkLst>
          <pc:docMk/>
          <pc:sldMk cId="470916317" sldId="414"/>
        </pc:sldMkLst>
        <pc:spChg chg="mod">
          <ac:chgData name="naomi gashaw" userId="67b0a0b6d15d0d0a" providerId="LiveId" clId="{47D93DD2-EC27-464C-8826-F33DA6FD8082}" dt="2024-02-08T17:55:22.075" v="454" actId="113"/>
          <ac:spMkLst>
            <pc:docMk/>
            <pc:sldMk cId="470916317" sldId="414"/>
            <ac:spMk id="3" creationId="{C6F2725E-A7FB-4760-BA17-B9AB32D9C263}"/>
          </ac:spMkLst>
        </pc:spChg>
        <pc:spChg chg="mod">
          <ac:chgData name="naomi gashaw" userId="67b0a0b6d15d0d0a" providerId="LiveId" clId="{47D93DD2-EC27-464C-8826-F33DA6FD8082}" dt="2024-02-08T17:54:49.953" v="386" actId="14100"/>
          <ac:spMkLst>
            <pc:docMk/>
            <pc:sldMk cId="470916317" sldId="414"/>
            <ac:spMk id="4" creationId="{00000000-0000-0000-0000-000000000000}"/>
          </ac:spMkLst>
        </pc:spChg>
        <pc:picChg chg="add mod">
          <ac:chgData name="naomi gashaw" userId="67b0a0b6d15d0d0a" providerId="LiveId" clId="{47D93DD2-EC27-464C-8826-F33DA6FD8082}" dt="2024-02-08T17:56:26.834" v="461"/>
          <ac:picMkLst>
            <pc:docMk/>
            <pc:sldMk cId="470916317" sldId="414"/>
            <ac:picMk id="2" creationId="{62BF9E5C-8D1F-4053-19BA-4CA5ED4EB1EA}"/>
          </ac:picMkLst>
        </pc:picChg>
      </pc:sldChg>
      <pc:sldChg chg="addSp modSp mod">
        <pc:chgData name="naomi gashaw" userId="67b0a0b6d15d0d0a" providerId="LiveId" clId="{47D93DD2-EC27-464C-8826-F33DA6FD8082}" dt="2024-02-08T18:20:41.024" v="1091" actId="1036"/>
        <pc:sldMkLst>
          <pc:docMk/>
          <pc:sldMk cId="2244381372" sldId="420"/>
        </pc:sldMkLst>
        <pc:spChg chg="mod">
          <ac:chgData name="naomi gashaw" userId="67b0a0b6d15d0d0a" providerId="LiveId" clId="{47D93DD2-EC27-464C-8826-F33DA6FD8082}" dt="2024-02-08T18:20:38.073" v="1083" actId="1036"/>
          <ac:spMkLst>
            <pc:docMk/>
            <pc:sldMk cId="2244381372" sldId="420"/>
            <ac:spMk id="6" creationId="{E8F9F16B-EF0C-4292-83E2-9CC094CA81E4}"/>
          </ac:spMkLst>
        </pc:spChg>
        <pc:spChg chg="mod">
          <ac:chgData name="naomi gashaw" userId="67b0a0b6d15d0d0a" providerId="LiveId" clId="{47D93DD2-EC27-464C-8826-F33DA6FD8082}" dt="2024-02-08T18:20:05.458" v="986" actId="1076"/>
          <ac:spMkLst>
            <pc:docMk/>
            <pc:sldMk cId="2244381372" sldId="420"/>
            <ac:spMk id="13" creationId="{BB8FD4FD-FBCC-4011-80F9-9AC57361D0C6}"/>
          </ac:spMkLst>
        </pc:spChg>
        <pc:picChg chg="add mod">
          <ac:chgData name="naomi gashaw" userId="67b0a0b6d15d0d0a" providerId="LiveId" clId="{47D93DD2-EC27-464C-8826-F33DA6FD8082}" dt="2024-02-08T17:47:55.719" v="354" actId="1076"/>
          <ac:picMkLst>
            <pc:docMk/>
            <pc:sldMk cId="2244381372" sldId="420"/>
            <ac:picMk id="3" creationId="{3F6F93B5-C7EC-4652-0378-C9D33A134B31}"/>
          </ac:picMkLst>
        </pc:picChg>
        <pc:picChg chg="mod">
          <ac:chgData name="naomi gashaw" userId="67b0a0b6d15d0d0a" providerId="LiveId" clId="{47D93DD2-EC27-464C-8826-F33DA6FD8082}" dt="2024-02-08T18:20:41.024" v="1091" actId="1036"/>
          <ac:picMkLst>
            <pc:docMk/>
            <pc:sldMk cId="2244381372" sldId="420"/>
            <ac:picMk id="8" creationId="{C0E1F576-083C-401E-8DCE-4BCEFD17AC1E}"/>
          </ac:picMkLst>
        </pc:picChg>
      </pc:sldChg>
      <pc:sldChg chg="addSp modSp">
        <pc:chgData name="naomi gashaw" userId="67b0a0b6d15d0d0a" providerId="LiveId" clId="{47D93DD2-EC27-464C-8826-F33DA6FD8082}" dt="2024-02-08T17:48:01.367" v="355"/>
        <pc:sldMkLst>
          <pc:docMk/>
          <pc:sldMk cId="2862449452" sldId="424"/>
        </pc:sldMkLst>
        <pc:picChg chg="add mod">
          <ac:chgData name="naomi gashaw" userId="67b0a0b6d15d0d0a" providerId="LiveId" clId="{47D93DD2-EC27-464C-8826-F33DA6FD8082}" dt="2024-02-08T17:48:01.367" v="355"/>
          <ac:picMkLst>
            <pc:docMk/>
            <pc:sldMk cId="2862449452" sldId="424"/>
            <ac:picMk id="3" creationId="{C8FEDD17-081A-D7A7-9451-159F7328CCAA}"/>
          </ac:picMkLst>
        </pc:picChg>
      </pc:sldChg>
      <pc:sldChg chg="addSp modSp">
        <pc:chgData name="naomi gashaw" userId="67b0a0b6d15d0d0a" providerId="LiveId" clId="{47D93DD2-EC27-464C-8826-F33DA6FD8082}" dt="2024-02-08T17:48:03.848" v="356"/>
        <pc:sldMkLst>
          <pc:docMk/>
          <pc:sldMk cId="4211936740" sldId="425"/>
        </pc:sldMkLst>
        <pc:picChg chg="add mod">
          <ac:chgData name="naomi gashaw" userId="67b0a0b6d15d0d0a" providerId="LiveId" clId="{47D93DD2-EC27-464C-8826-F33DA6FD8082}" dt="2024-02-08T17:48:03.848" v="356"/>
          <ac:picMkLst>
            <pc:docMk/>
            <pc:sldMk cId="4211936740" sldId="425"/>
            <ac:picMk id="4" creationId="{2AD6EED0-DF1A-A2BB-BB31-353D14FE6CC9}"/>
          </ac:picMkLst>
        </pc:picChg>
      </pc:sldChg>
      <pc:sldChg chg="del">
        <pc:chgData name="naomi gashaw" userId="67b0a0b6d15d0d0a" providerId="LiveId" clId="{47D93DD2-EC27-464C-8826-F33DA6FD8082}" dt="2024-02-08T17:29:54.912" v="0" actId="2696"/>
        <pc:sldMkLst>
          <pc:docMk/>
          <pc:sldMk cId="3667899301" sldId="427"/>
        </pc:sldMkLst>
      </pc:sldChg>
      <pc:sldChg chg="addSp modSp mod">
        <pc:chgData name="naomi gashaw" userId="67b0a0b6d15d0d0a" providerId="LiveId" clId="{47D93DD2-EC27-464C-8826-F33DA6FD8082}" dt="2024-02-08T18:24:40.696" v="1134" actId="1036"/>
        <pc:sldMkLst>
          <pc:docMk/>
          <pc:sldMk cId="1367281843" sldId="430"/>
        </pc:sldMkLst>
        <pc:spChg chg="mod">
          <ac:chgData name="naomi gashaw" userId="67b0a0b6d15d0d0a" providerId="LiveId" clId="{47D93DD2-EC27-464C-8826-F33DA6FD8082}" dt="2024-02-08T17:32:00.565" v="145" actId="20577"/>
          <ac:spMkLst>
            <pc:docMk/>
            <pc:sldMk cId="1367281843" sldId="430"/>
            <ac:spMk id="2" creationId="{00000000-0000-0000-0000-000000000000}"/>
          </ac:spMkLst>
        </pc:spChg>
        <pc:spChg chg="mod">
          <ac:chgData name="naomi gashaw" userId="67b0a0b6d15d0d0a" providerId="LiveId" clId="{47D93DD2-EC27-464C-8826-F33DA6FD8082}" dt="2024-02-08T18:24:40.696" v="1134" actId="1036"/>
          <ac:spMkLst>
            <pc:docMk/>
            <pc:sldMk cId="1367281843" sldId="430"/>
            <ac:spMk id="7" creationId="{00000000-0000-0000-0000-000000000000}"/>
          </ac:spMkLst>
        </pc:spChg>
        <pc:picChg chg="add mod">
          <ac:chgData name="naomi gashaw" userId="67b0a0b6d15d0d0a" providerId="LiveId" clId="{47D93DD2-EC27-464C-8826-F33DA6FD8082}" dt="2024-02-08T17:48:07.331" v="357"/>
          <ac:picMkLst>
            <pc:docMk/>
            <pc:sldMk cId="1367281843" sldId="430"/>
            <ac:picMk id="3" creationId="{0D55CCDC-E80A-9767-4E8E-87DFD87794B6}"/>
          </ac:picMkLst>
        </pc:picChg>
      </pc:sldChg>
      <pc:sldChg chg="addSp modSp mod">
        <pc:chgData name="naomi gashaw" userId="67b0a0b6d15d0d0a" providerId="LiveId" clId="{47D93DD2-EC27-464C-8826-F33DA6FD8082}" dt="2024-02-08T18:22:42.032" v="1108" actId="1076"/>
        <pc:sldMkLst>
          <pc:docMk/>
          <pc:sldMk cId="1504636176" sldId="433"/>
        </pc:sldMkLst>
        <pc:spChg chg="mod">
          <ac:chgData name="naomi gashaw" userId="67b0a0b6d15d0d0a" providerId="LiveId" clId="{47D93DD2-EC27-464C-8826-F33DA6FD8082}" dt="2024-02-08T18:22:04.118" v="1102" actId="20577"/>
          <ac:spMkLst>
            <pc:docMk/>
            <pc:sldMk cId="1504636176" sldId="433"/>
            <ac:spMk id="2" creationId="{00000000-0000-0000-0000-000000000000}"/>
          </ac:spMkLst>
        </pc:spChg>
        <pc:spChg chg="mod">
          <ac:chgData name="naomi gashaw" userId="67b0a0b6d15d0d0a" providerId="LiveId" clId="{47D93DD2-EC27-464C-8826-F33DA6FD8082}" dt="2024-02-08T18:22:42.032" v="1108" actId="1076"/>
          <ac:spMkLst>
            <pc:docMk/>
            <pc:sldMk cId="1504636176" sldId="433"/>
            <ac:spMk id="3" creationId="{00000000-0000-0000-0000-000000000000}"/>
          </ac:spMkLst>
        </pc:spChg>
        <pc:picChg chg="add mod">
          <ac:chgData name="naomi gashaw" userId="67b0a0b6d15d0d0a" providerId="LiveId" clId="{47D93DD2-EC27-464C-8826-F33DA6FD8082}" dt="2024-02-08T17:48:15.338" v="360"/>
          <ac:picMkLst>
            <pc:docMk/>
            <pc:sldMk cId="1504636176" sldId="433"/>
            <ac:picMk id="4" creationId="{7EF95D3E-4D86-21DF-396E-B9A29C60CEEC}"/>
          </ac:picMkLst>
        </pc:picChg>
      </pc:sldChg>
      <pc:sldChg chg="addSp modSp mod">
        <pc:chgData name="naomi gashaw" userId="67b0a0b6d15d0d0a" providerId="LiveId" clId="{47D93DD2-EC27-464C-8826-F33DA6FD8082}" dt="2024-02-08T18:23:28.745" v="1114" actId="1076"/>
        <pc:sldMkLst>
          <pc:docMk/>
          <pc:sldMk cId="2767559175" sldId="434"/>
        </pc:sldMkLst>
        <pc:spChg chg="mod">
          <ac:chgData name="naomi gashaw" userId="67b0a0b6d15d0d0a" providerId="LiveId" clId="{47D93DD2-EC27-464C-8826-F33DA6FD8082}" dt="2024-02-08T18:23:28.745" v="1114" actId="1076"/>
          <ac:spMkLst>
            <pc:docMk/>
            <pc:sldMk cId="2767559175" sldId="434"/>
            <ac:spMk id="3" creationId="{00000000-0000-0000-0000-000000000000}"/>
          </ac:spMkLst>
        </pc:spChg>
        <pc:picChg chg="add mod">
          <ac:chgData name="naomi gashaw" userId="67b0a0b6d15d0d0a" providerId="LiveId" clId="{47D93DD2-EC27-464C-8826-F33DA6FD8082}" dt="2024-02-08T17:48:10.193" v="358"/>
          <ac:picMkLst>
            <pc:docMk/>
            <pc:sldMk cId="2767559175" sldId="434"/>
            <ac:picMk id="4" creationId="{A2393FB1-AA2B-C44D-BA4D-7321FB97E731}"/>
          </ac:picMkLst>
        </pc:picChg>
      </pc:sldChg>
      <pc:sldChg chg="addSp modSp mod ord">
        <pc:chgData name="naomi gashaw" userId="67b0a0b6d15d0d0a" providerId="LiveId" clId="{47D93DD2-EC27-464C-8826-F33DA6FD8082}" dt="2024-02-08T18:38:51.565" v="1237"/>
        <pc:sldMkLst>
          <pc:docMk/>
          <pc:sldMk cId="2546855126" sldId="435"/>
        </pc:sldMkLst>
        <pc:spChg chg="mod">
          <ac:chgData name="naomi gashaw" userId="67b0a0b6d15d0d0a" providerId="LiveId" clId="{47D93DD2-EC27-464C-8826-F33DA6FD8082}" dt="2024-02-08T18:27:05.008" v="1156" actId="12"/>
          <ac:spMkLst>
            <pc:docMk/>
            <pc:sldMk cId="2546855126" sldId="435"/>
            <ac:spMk id="3" creationId="{00000000-0000-0000-0000-000000000000}"/>
          </ac:spMkLst>
        </pc:spChg>
        <pc:picChg chg="add mod">
          <ac:chgData name="naomi gashaw" userId="67b0a0b6d15d0d0a" providerId="LiveId" clId="{47D93DD2-EC27-464C-8826-F33DA6FD8082}" dt="2024-02-08T17:56:58.058" v="464"/>
          <ac:picMkLst>
            <pc:docMk/>
            <pc:sldMk cId="2546855126" sldId="435"/>
            <ac:picMk id="4" creationId="{B37049D9-8F2F-CA36-E6E7-97F8003BE1D5}"/>
          </ac:picMkLst>
        </pc:picChg>
      </pc:sldChg>
      <pc:sldChg chg="addSp modSp mod">
        <pc:chgData name="naomi gashaw" userId="67b0a0b6d15d0d0a" providerId="LiveId" clId="{47D93DD2-EC27-464C-8826-F33DA6FD8082}" dt="2024-02-08T18:37:52.923" v="1231" actId="255"/>
        <pc:sldMkLst>
          <pc:docMk/>
          <pc:sldMk cId="1579435202" sldId="436"/>
        </pc:sldMkLst>
        <pc:spChg chg="mod">
          <ac:chgData name="naomi gashaw" userId="67b0a0b6d15d0d0a" providerId="LiveId" clId="{47D93DD2-EC27-464C-8826-F33DA6FD8082}" dt="2024-02-08T18:07:58.789" v="565" actId="120"/>
          <ac:spMkLst>
            <pc:docMk/>
            <pc:sldMk cId="1579435202" sldId="436"/>
            <ac:spMk id="2" creationId="{00000000-0000-0000-0000-000000000000}"/>
          </ac:spMkLst>
        </pc:spChg>
        <pc:spChg chg="mod">
          <ac:chgData name="naomi gashaw" userId="67b0a0b6d15d0d0a" providerId="LiveId" clId="{47D93DD2-EC27-464C-8826-F33DA6FD8082}" dt="2024-02-08T18:37:52.923" v="1231" actId="255"/>
          <ac:spMkLst>
            <pc:docMk/>
            <pc:sldMk cId="1579435202" sldId="436"/>
            <ac:spMk id="3" creationId="{00000000-0000-0000-0000-000000000000}"/>
          </ac:spMkLst>
        </pc:spChg>
        <pc:picChg chg="add mod">
          <ac:chgData name="naomi gashaw" userId="67b0a0b6d15d0d0a" providerId="LiveId" clId="{47D93DD2-EC27-464C-8826-F33DA6FD8082}" dt="2024-02-08T17:56:59.987" v="465"/>
          <ac:picMkLst>
            <pc:docMk/>
            <pc:sldMk cId="1579435202" sldId="436"/>
            <ac:picMk id="4" creationId="{6FA6B101-7721-A9F9-C1E9-58B121011E36}"/>
          </ac:picMkLst>
        </pc:picChg>
      </pc:sldChg>
      <pc:sldChg chg="addSp modSp mod">
        <pc:chgData name="naomi gashaw" userId="67b0a0b6d15d0d0a" providerId="LiveId" clId="{47D93DD2-EC27-464C-8826-F33DA6FD8082}" dt="2024-02-08T18:30:04.373" v="1174" actId="255"/>
        <pc:sldMkLst>
          <pc:docMk/>
          <pc:sldMk cId="909328525" sldId="437"/>
        </pc:sldMkLst>
        <pc:spChg chg="mod">
          <ac:chgData name="naomi gashaw" userId="67b0a0b6d15d0d0a" providerId="LiveId" clId="{47D93DD2-EC27-464C-8826-F33DA6FD8082}" dt="2024-02-08T18:30:04.373" v="1174" actId="255"/>
          <ac:spMkLst>
            <pc:docMk/>
            <pc:sldMk cId="909328525" sldId="437"/>
            <ac:spMk id="3" creationId="{00000000-0000-0000-0000-000000000000}"/>
          </ac:spMkLst>
        </pc:spChg>
        <pc:picChg chg="add mod">
          <ac:chgData name="naomi gashaw" userId="67b0a0b6d15d0d0a" providerId="LiveId" clId="{47D93DD2-EC27-464C-8826-F33DA6FD8082}" dt="2024-02-08T17:57:03.189" v="466"/>
          <ac:picMkLst>
            <pc:docMk/>
            <pc:sldMk cId="909328525" sldId="437"/>
            <ac:picMk id="4" creationId="{0BA82BB7-8304-26DB-EB15-373894550F01}"/>
          </ac:picMkLst>
        </pc:picChg>
      </pc:sldChg>
      <pc:sldChg chg="addSp modSp mod ord">
        <pc:chgData name="naomi gashaw" userId="67b0a0b6d15d0d0a" providerId="LiveId" clId="{47D93DD2-EC27-464C-8826-F33DA6FD8082}" dt="2024-02-08T18:38:47.930" v="1235"/>
        <pc:sldMkLst>
          <pc:docMk/>
          <pc:sldMk cId="629612609" sldId="438"/>
        </pc:sldMkLst>
        <pc:spChg chg="mod">
          <ac:chgData name="naomi gashaw" userId="67b0a0b6d15d0d0a" providerId="LiveId" clId="{47D93DD2-EC27-464C-8826-F33DA6FD8082}" dt="2024-02-08T18:29:58.330" v="1173" actId="255"/>
          <ac:spMkLst>
            <pc:docMk/>
            <pc:sldMk cId="629612609" sldId="438"/>
            <ac:spMk id="3" creationId="{00000000-0000-0000-0000-000000000000}"/>
          </ac:spMkLst>
        </pc:spChg>
        <pc:picChg chg="add mod">
          <ac:chgData name="naomi gashaw" userId="67b0a0b6d15d0d0a" providerId="LiveId" clId="{47D93DD2-EC27-464C-8826-F33DA6FD8082}" dt="2024-02-08T17:57:05.284" v="467"/>
          <ac:picMkLst>
            <pc:docMk/>
            <pc:sldMk cId="629612609" sldId="438"/>
            <ac:picMk id="4" creationId="{B8B00AFB-5767-1750-F4C2-5E1660EBE418}"/>
          </ac:picMkLst>
        </pc:picChg>
      </pc:sldChg>
      <pc:sldChg chg="modSp add mod">
        <pc:chgData name="naomi gashaw" userId="67b0a0b6d15d0d0a" providerId="LiveId" clId="{47D93DD2-EC27-464C-8826-F33DA6FD8082}" dt="2024-02-08T18:30:12.432" v="1175" actId="255"/>
        <pc:sldMkLst>
          <pc:docMk/>
          <pc:sldMk cId="2580597566" sldId="439"/>
        </pc:sldMkLst>
        <pc:spChg chg="mod">
          <ac:chgData name="naomi gashaw" userId="67b0a0b6d15d0d0a" providerId="LiveId" clId="{47D93DD2-EC27-464C-8826-F33DA6FD8082}" dt="2024-02-08T18:30:12.432" v="1175" actId="255"/>
          <ac:spMkLst>
            <pc:docMk/>
            <pc:sldMk cId="2580597566" sldId="439"/>
            <ac:spMk id="3" creationId="{355B4F3E-06BB-28BE-54FC-2F9356BC2987}"/>
          </ac:spMkLst>
        </pc:spChg>
      </pc:sldChg>
      <pc:sldChg chg="modSp add mod">
        <pc:chgData name="naomi gashaw" userId="67b0a0b6d15d0d0a" providerId="LiveId" clId="{47D93DD2-EC27-464C-8826-F33DA6FD8082}" dt="2024-02-08T18:32:19.889" v="1194" actId="255"/>
        <pc:sldMkLst>
          <pc:docMk/>
          <pc:sldMk cId="3828194904" sldId="440"/>
        </pc:sldMkLst>
        <pc:spChg chg="mod">
          <ac:chgData name="naomi gashaw" userId="67b0a0b6d15d0d0a" providerId="LiveId" clId="{47D93DD2-EC27-464C-8826-F33DA6FD8082}" dt="2024-02-08T18:32:19.889" v="1194" actId="255"/>
          <ac:spMkLst>
            <pc:docMk/>
            <pc:sldMk cId="3828194904" sldId="440"/>
            <ac:spMk id="2" creationId="{39E0DDFF-BFB2-A36F-1965-F626ECF30F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B086F3E-C334-E040-9AB1-58CB6F9563A4}" type="datetimeFigureOut">
              <a:rPr lang="en-US" smtClean="0"/>
              <a:pPr/>
              <a:t>2/8/2024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CA6DF3A-84B2-774B-8DF9-D595FB50DA52}" type="slidenum">
              <a:rPr lang="en-US" smtClean="0"/>
              <a:pPr/>
              <a:t>‹#›</a:t>
            </a:fld>
            <a:endParaRPr lang="en-US" dirty="0"/>
          </a:p>
        </p:txBody>
      </p:sp>
    </p:spTree>
    <p:extLst>
      <p:ext uri="{BB962C8B-B14F-4D97-AF65-F5344CB8AC3E}">
        <p14:creationId xmlns:p14="http://schemas.microsoft.com/office/powerpoint/2010/main" val="3973917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purpose of ethics</a:t>
            </a:r>
            <a:r>
              <a:rPr lang="en-US" sz="1200" kern="1200" dirty="0">
                <a:solidFill>
                  <a:schemeClr val="tx1"/>
                </a:solidFill>
                <a:effectLst/>
                <a:latin typeface="+mn-lt"/>
                <a:ea typeface="+mn-ea"/>
                <a:cs typeface="+mn-cs"/>
              </a:rPr>
              <a:t> is to define acceptable human behavior through knowing the types of actions, its consequences, and the limits of both humans and actions, as well as their acceptability. The basic concepts and fundamental principles of decent human conduct.</a:t>
            </a:r>
          </a:p>
          <a:p>
            <a:endParaRPr lang="en-US" dirty="0"/>
          </a:p>
        </p:txBody>
      </p:sp>
      <p:sp>
        <p:nvSpPr>
          <p:cNvPr id="4" name="Slide Number Placeholder 3"/>
          <p:cNvSpPr>
            <a:spLocks noGrp="1"/>
          </p:cNvSpPr>
          <p:nvPr>
            <p:ph type="sldNum" sz="quarter" idx="10"/>
          </p:nvPr>
        </p:nvSpPr>
        <p:spPr/>
        <p:txBody>
          <a:bodyPr/>
          <a:lstStyle/>
          <a:p>
            <a:fld id="{0FCD5FC7-4AF2-491E-B563-79D2EA95CB99}" type="slidenum">
              <a:rPr lang="en-US" smtClean="0"/>
              <a:t>3</a:t>
            </a:fld>
            <a:endParaRPr lang="en-US"/>
          </a:p>
        </p:txBody>
      </p:sp>
    </p:spTree>
    <p:extLst>
      <p:ext uri="{BB962C8B-B14F-4D97-AF65-F5344CB8AC3E}">
        <p14:creationId xmlns:p14="http://schemas.microsoft.com/office/powerpoint/2010/main" val="261424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a:noFill/>
          <a:ln/>
        </p:spPr>
        <p:txBody>
          <a:bodyPr/>
          <a:lstStyle/>
          <a:p>
            <a:r>
              <a:rPr lang="en-US"/>
              <a:t>Alameda County has historically served African Americans for behavioral health issues at a disproportionately higher rate than other members of our community, yet the outcomes are inconsistent. </a:t>
            </a:r>
          </a:p>
          <a:p>
            <a:endParaRPr lang="en-US"/>
          </a:p>
          <a:p>
            <a:r>
              <a:rPr lang="en-US"/>
              <a:t>In late 2009, BHCS commissioned this study to address and explore the myriad issues affecting behavioral health care services in Alameda County specifically within the African American community. </a:t>
            </a:r>
          </a:p>
          <a:p>
            <a:endParaRPr lang="en-US"/>
          </a:p>
          <a:p>
            <a:r>
              <a:rPr lang="en-US"/>
              <a:t>The process elicited input from a full spectrum of community stakeholders and subject matter experts to identify ways to resolve these disparity issues and deliver more effective, culturally appropriate care.  </a:t>
            </a:r>
          </a:p>
          <a:p>
            <a:endParaRPr lang="en-US"/>
          </a:p>
          <a:p>
            <a:endParaRPr lang="en-US"/>
          </a:p>
          <a:p>
            <a:endParaRPr lang="en-US"/>
          </a:p>
          <a:p>
            <a:r>
              <a:rPr lang="en-US"/>
              <a:t>  </a:t>
            </a:r>
          </a:p>
        </p:txBody>
      </p:sp>
    </p:spTree>
    <p:extLst>
      <p:ext uri="{BB962C8B-B14F-4D97-AF65-F5344CB8AC3E}">
        <p14:creationId xmlns:p14="http://schemas.microsoft.com/office/powerpoint/2010/main" val="132651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a:noFill/>
          <a:ln/>
        </p:spPr>
        <p:txBody>
          <a:bodyPr/>
          <a:lstStyle/>
          <a:p>
            <a:pPr marL="238844" indent="-238844"/>
            <a:r>
              <a:rPr lang="en-US"/>
              <a:t>Behavioral health care is not a one-size-fits-all system.  Voter-mandated MHSA funding enabled us to begin addressing how we deliver and measure our services and improve outcomes in the African American community.  The intent of this report is to: </a:t>
            </a:r>
          </a:p>
          <a:p>
            <a:pPr marL="238844" indent="-238844"/>
            <a:endParaRPr lang="en-US"/>
          </a:p>
          <a:p>
            <a:pPr marL="765610" lvl="1" indent="-294465">
              <a:buFontTx/>
              <a:buAutoNum type="arabicPeriod"/>
            </a:pPr>
            <a:r>
              <a:rPr lang="en-US"/>
              <a:t>Put all of the issues and concerns about mental health services in the African American community out on the table—many of which are not easy to discuss.  But we knew we could not come up with effective solutions if we were not completely clear and transparent about the challenges facing us—societal, historical, and financial. </a:t>
            </a:r>
          </a:p>
          <a:p>
            <a:pPr marL="765610" lvl="1" indent="-294465"/>
            <a:endParaRPr lang="en-US"/>
          </a:p>
          <a:p>
            <a:pPr marL="765610" lvl="1" indent="-294465"/>
            <a:r>
              <a:rPr lang="en-US"/>
              <a:t>2.	Come up with concrete, realistic recommendations to make mental health and substance use diagnoses, treatment and recovery more effective and respectful of an individual’s age, background and cultural identity.  </a:t>
            </a:r>
          </a:p>
          <a:p>
            <a:pPr marL="765610" lvl="1" indent="-294465"/>
            <a:r>
              <a:rPr lang="en-US"/>
              <a:t> </a:t>
            </a:r>
          </a:p>
          <a:p>
            <a:pPr marL="765610" lvl="1" indent="-294465"/>
            <a:r>
              <a:rPr lang="en-US"/>
              <a:t>3.	Ensure broad community participation in the process - across socio-economic, demographic and geographic boundaries – and educate and enlist the African American community for long-term interest and involvement. </a:t>
            </a:r>
          </a:p>
          <a:p>
            <a:pPr marL="238844" indent="-238844"/>
            <a:endParaRPr lang="en-US"/>
          </a:p>
        </p:txBody>
      </p:sp>
    </p:spTree>
    <p:extLst>
      <p:ext uri="{BB962C8B-B14F-4D97-AF65-F5344CB8AC3E}">
        <p14:creationId xmlns:p14="http://schemas.microsoft.com/office/powerpoint/2010/main" val="26022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a:noFill/>
          <a:ln/>
        </p:spPr>
        <p:txBody>
          <a:bodyPr/>
          <a:lstStyle/>
          <a:p>
            <a:pPr marL="238844" indent="-238844"/>
            <a:r>
              <a:rPr lang="en-US"/>
              <a:t>Regardless of age, the barriers African Americans face in receiving culturally appropriate and effective mental health care are many, among them: </a:t>
            </a:r>
          </a:p>
          <a:p>
            <a:pPr marL="238844" indent="-238844"/>
            <a:endParaRPr lang="en-US"/>
          </a:p>
          <a:p>
            <a:pPr marL="238844" indent="-238844">
              <a:buFontTx/>
              <a:buChar char="•"/>
            </a:pPr>
            <a:r>
              <a:rPr lang="en-US"/>
              <a:t>Misdiagnoses, and biases and stigma within the African American community that view mental illness as a personal weakness and “terminal” disease. </a:t>
            </a:r>
          </a:p>
          <a:p>
            <a:pPr marL="238844" indent="-238844">
              <a:buFontTx/>
              <a:buChar char="•"/>
            </a:pPr>
            <a:r>
              <a:rPr lang="en-US"/>
              <a:t>Mental health services that are too often forced and/or delivered in restrictive, conflictive places, such as hospitals or jails.</a:t>
            </a:r>
          </a:p>
          <a:p>
            <a:pPr marL="238844" indent="-238844">
              <a:buFontTx/>
              <a:buChar char="•"/>
            </a:pPr>
            <a:r>
              <a:rPr lang="en-US"/>
              <a:t>Societal pressures and negative personal experiences that frame how mental illness and substance abuse are viewed by the individual and his or her family.</a:t>
            </a:r>
          </a:p>
          <a:p>
            <a:pPr marL="238844" indent="-238844">
              <a:buFontTx/>
              <a:buChar char="•"/>
            </a:pPr>
            <a:r>
              <a:rPr lang="en-US"/>
              <a:t>“One-off” medical services that are delivered by multiple and/or inexperienced clinicians or providers, which can result in conflicting diagnoses, ineffective treatment, dangerous medication, and little or no follow-up. </a:t>
            </a:r>
          </a:p>
          <a:p>
            <a:pPr marL="238844" indent="-238844">
              <a:buFontTx/>
              <a:buChar char="•"/>
            </a:pPr>
            <a:r>
              <a:rPr lang="en-US"/>
              <a:t>Too few qualified African American physicians and providers. </a:t>
            </a:r>
          </a:p>
          <a:p>
            <a:pPr marL="238844" indent="-238844">
              <a:buFontTx/>
              <a:buChar char="•"/>
            </a:pPr>
            <a:endParaRPr lang="en-US"/>
          </a:p>
          <a:p>
            <a:pPr marL="238844" indent="-238844"/>
            <a:r>
              <a:rPr lang="en-US"/>
              <a:t>To improve outcomes, we must recognize and “treat” the systemic, root causes behind these issues. </a:t>
            </a:r>
          </a:p>
          <a:p>
            <a:pPr marL="238844" indent="-238844"/>
            <a:endParaRPr lang="en-US"/>
          </a:p>
          <a:p>
            <a:pPr marL="238844" indent="-238844">
              <a:buFontTx/>
              <a:buChar char="•"/>
            </a:pPr>
            <a:endParaRPr lang="en-US"/>
          </a:p>
        </p:txBody>
      </p:sp>
    </p:spTree>
    <p:extLst>
      <p:ext uri="{BB962C8B-B14F-4D97-AF65-F5344CB8AC3E}">
        <p14:creationId xmlns:p14="http://schemas.microsoft.com/office/powerpoint/2010/main" val="241560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a:noFill/>
          <a:ln/>
        </p:spPr>
        <p:txBody>
          <a:bodyPr/>
          <a:lstStyle/>
          <a:p>
            <a:pPr marL="238844" indent="-238844">
              <a:spcBef>
                <a:spcPct val="0"/>
              </a:spcBef>
            </a:pPr>
            <a:r>
              <a:rPr lang="en-US"/>
              <a:t>This slide illustrates the staggering statistics that have historically defined mental health within the African American community both nationally and locally.  </a:t>
            </a:r>
          </a:p>
          <a:p>
            <a:pPr marL="238844" indent="-238844">
              <a:spcBef>
                <a:spcPct val="0"/>
              </a:spcBef>
            </a:pPr>
            <a:endParaRPr lang="en-US"/>
          </a:p>
          <a:p>
            <a:pPr marL="238844" indent="-238844">
              <a:spcBef>
                <a:spcPct val="0"/>
              </a:spcBef>
            </a:pPr>
            <a:r>
              <a:rPr lang="en-US"/>
              <a:t>[READ STATS]</a:t>
            </a:r>
          </a:p>
          <a:p>
            <a:pPr marL="238844" indent="-238844">
              <a:spcBef>
                <a:spcPct val="0"/>
              </a:spcBef>
            </a:pPr>
            <a:endParaRPr lang="en-US"/>
          </a:p>
          <a:p>
            <a:pPr marL="238844" indent="-238844">
              <a:spcBef>
                <a:spcPct val="0"/>
              </a:spcBef>
            </a:pPr>
            <a:endParaRPr lang="en-US"/>
          </a:p>
        </p:txBody>
      </p:sp>
      <p:sp>
        <p:nvSpPr>
          <p:cNvPr id="26627" name="Slide Number Placeholder 3"/>
          <p:cNvSpPr txBox="1">
            <a:spLocks noGrp="1"/>
          </p:cNvSpPr>
          <p:nvPr/>
        </p:nvSpPr>
        <p:spPr bwMode="auto">
          <a:xfrm>
            <a:off x="4113517" y="9065746"/>
            <a:ext cx="3145147" cy="477574"/>
          </a:xfrm>
          <a:prstGeom prst="rect">
            <a:avLst/>
          </a:prstGeom>
          <a:noFill/>
          <a:ln w="9525">
            <a:noFill/>
            <a:miter lim="800000"/>
            <a:headEnd/>
            <a:tailEnd/>
          </a:ln>
        </p:spPr>
        <p:txBody>
          <a:bodyPr lIns="96003" tIns="48003" rIns="96003" bIns="48003" anchor="b"/>
          <a:lstStyle/>
          <a:p>
            <a:pPr algn="r" defTabSz="477688"/>
            <a:fld id="{F31D28B0-88E7-4273-B17B-30779BABE2EA}" type="slidenum">
              <a:rPr lang="en-US" sz="1200"/>
              <a:pPr algn="r" defTabSz="477688"/>
              <a:t>13</a:t>
            </a:fld>
            <a:endParaRPr lang="en-US" sz="1200"/>
          </a:p>
        </p:txBody>
      </p:sp>
    </p:spTree>
    <p:extLst>
      <p:ext uri="{BB962C8B-B14F-4D97-AF65-F5344CB8AC3E}">
        <p14:creationId xmlns:p14="http://schemas.microsoft.com/office/powerpoint/2010/main" val="94467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a:noFill/>
          <a:ln/>
        </p:spPr>
        <p:txBody>
          <a:bodyPr/>
          <a:lstStyle/>
          <a:p>
            <a:pPr marL="238844" indent="-238844"/>
            <a:r>
              <a:rPr lang="en-US"/>
              <a:t>County data suggests that African American children and youth may be inappropriately diagnosed with serious emotional disturbance and serious mental illness—which can be especially stigmatizing and follow the individual through their pivotal development years.    </a:t>
            </a:r>
          </a:p>
          <a:p>
            <a:pPr marL="238844" indent="-238844"/>
            <a:endParaRPr lang="en-US"/>
          </a:p>
          <a:p>
            <a:pPr marL="238844" indent="-238844"/>
            <a:r>
              <a:rPr lang="en-US"/>
              <a:t>Kids with these complex issues are vastly misrepresented in the foster care, out-of-home and juvenile justice systems.  Compounding this, many often receive treatment from numerous providers, most of whom never communicate with the other to share patient history and treatment information.  </a:t>
            </a:r>
          </a:p>
        </p:txBody>
      </p:sp>
    </p:spTree>
    <p:extLst>
      <p:ext uri="{BB962C8B-B14F-4D97-AF65-F5344CB8AC3E}">
        <p14:creationId xmlns:p14="http://schemas.microsoft.com/office/powerpoint/2010/main" val="245372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a:noFill/>
          <a:ln/>
        </p:spPr>
        <p:txBody>
          <a:bodyPr/>
          <a:lstStyle/>
          <a:p>
            <a:pPr marL="238844" indent="-238844"/>
            <a:r>
              <a:rPr lang="en-US"/>
              <a:t>The recommendations contained in the report include: </a:t>
            </a:r>
          </a:p>
          <a:p>
            <a:pPr marL="238844" indent="-238844"/>
            <a:endParaRPr lang="en-US"/>
          </a:p>
          <a:p>
            <a:pPr marL="238844" indent="-238844">
              <a:buFontTx/>
              <a:buChar char="•"/>
            </a:pPr>
            <a:r>
              <a:rPr lang="en-US"/>
              <a:t>Promote the use of Clarifying Assessments, which evaluate the child in all areas of function and behavior. </a:t>
            </a:r>
          </a:p>
          <a:p>
            <a:pPr marL="238844" indent="-238844">
              <a:buFontTx/>
              <a:buChar char="•"/>
            </a:pPr>
            <a:r>
              <a:rPr lang="en-US"/>
              <a:t>Adopt community-based consultations to gain insight from the child’s community and background on “triggers” or other influences. </a:t>
            </a:r>
          </a:p>
          <a:p>
            <a:pPr marL="238844" indent="-238844">
              <a:buFontTx/>
              <a:buChar char="•"/>
            </a:pPr>
            <a:r>
              <a:rPr lang="en-US"/>
              <a:t>Work with local schools to integrate CBIT programs.</a:t>
            </a:r>
          </a:p>
          <a:p>
            <a:pPr marL="238844" indent="-238844">
              <a:buFontTx/>
              <a:buChar char="•"/>
            </a:pPr>
            <a:r>
              <a:rPr lang="en-US"/>
              <a:t>Build stronger communication channels to share information and resources among the child, family, CBOs, and other service agencies. </a:t>
            </a:r>
          </a:p>
          <a:p>
            <a:pPr marL="238844" indent="-238844"/>
            <a:endParaRPr lang="en-US"/>
          </a:p>
          <a:p>
            <a:pPr marL="238844" indent="-238844">
              <a:buFontTx/>
              <a:buChar char="•"/>
            </a:pPr>
            <a:endParaRPr lang="en-US"/>
          </a:p>
          <a:p>
            <a:pPr marL="238844" indent="-238844"/>
            <a:endParaRPr lang="en-US"/>
          </a:p>
          <a:p>
            <a:pPr marL="238844" indent="-238844"/>
            <a:endParaRPr lang="en-US"/>
          </a:p>
        </p:txBody>
      </p:sp>
    </p:spTree>
    <p:extLst>
      <p:ext uri="{BB962C8B-B14F-4D97-AF65-F5344CB8AC3E}">
        <p14:creationId xmlns:p14="http://schemas.microsoft.com/office/powerpoint/2010/main" val="3760900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7F5260-5741-EA4C-BA6C-920EAC468E7A}" type="slidenum">
              <a:rPr lang="en-US" smtClean="0"/>
              <a:pPr/>
              <a:t>‹#›</a:t>
            </a:fld>
            <a:endParaRPr lang="en-US" dirty="0"/>
          </a:p>
        </p:txBody>
      </p:sp>
      <p:sp>
        <p:nvSpPr>
          <p:cNvPr id="9" name="Rectangle 8"/>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stretch>
            <a:fillRect/>
          </a:stretch>
        </p:blipFill>
        <p:spPr>
          <a:xfrm>
            <a:off x="5710117" y="5175763"/>
            <a:ext cx="2768600" cy="1041400"/>
          </a:xfrm>
          <a:prstGeom prst="rect">
            <a:avLst/>
          </a:prstGeom>
        </p:spPr>
      </p:pic>
      <p:sp>
        <p:nvSpPr>
          <p:cNvPr id="7" name="Title 1"/>
          <p:cNvSpPr>
            <a:spLocks noGrp="1"/>
          </p:cNvSpPr>
          <p:nvPr>
            <p:ph type="title" hasCustomPrompt="1"/>
          </p:nvPr>
        </p:nvSpPr>
        <p:spPr>
          <a:xfrm>
            <a:off x="372533" y="3805429"/>
            <a:ext cx="8181449" cy="578811"/>
          </a:xfrm>
        </p:spPr>
        <p:txBody>
          <a:bodyPr anchor="t">
            <a:normAutofit/>
          </a:bodyPr>
          <a:lstStyle>
            <a:lvl1pPr algn="r">
              <a:defRPr sz="2700" b="1" cap="none"/>
            </a:lvl1pPr>
          </a:lstStyle>
          <a:p>
            <a:r>
              <a:rPr lang="en-US" dirty="0"/>
              <a:t>Click To Edit Master Title Style</a:t>
            </a:r>
          </a:p>
        </p:txBody>
      </p:sp>
      <p:sp>
        <p:nvSpPr>
          <p:cNvPr id="8" name="Text Placeholder 2"/>
          <p:cNvSpPr>
            <a:spLocks noGrp="1"/>
          </p:cNvSpPr>
          <p:nvPr>
            <p:ph type="body" idx="1" hasCustomPrompt="1"/>
          </p:nvPr>
        </p:nvSpPr>
        <p:spPr>
          <a:xfrm>
            <a:off x="722313" y="4308037"/>
            <a:ext cx="7772400" cy="274936"/>
          </a:xfrm>
        </p:spPr>
        <p:txBody>
          <a:bodyPr anchor="b">
            <a:normAutofit/>
          </a:bodyPr>
          <a:lstStyle>
            <a:lvl1pPr marL="0" indent="0" algn="r">
              <a:buNone/>
              <a:defRPr sz="1200" b="1">
                <a:solidFill>
                  <a:srgbClr val="4C4C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Date</a:t>
            </a:r>
          </a:p>
        </p:txBody>
      </p:sp>
    </p:spTree>
    <p:extLst>
      <p:ext uri="{BB962C8B-B14F-4D97-AF65-F5344CB8AC3E}">
        <p14:creationId xmlns:p14="http://schemas.microsoft.com/office/powerpoint/2010/main" val="250979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83BF99-3957-EB46-86E6-242A074CF900}" type="datetimeFigureOut">
              <a:rPr lang="en-US" smtClean="0"/>
              <a:pPr/>
              <a:t>2/8/2024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393894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83BF99-3957-EB46-86E6-242A074CF900}" type="datetimeFigureOut">
              <a:rPr lang="en-US" smtClean="0"/>
              <a:pPr/>
              <a:t>2/8/2024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149206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83BF99-3957-EB46-86E6-242A074CF900}" type="datetimeFigureOut">
              <a:rPr lang="en-US" smtClean="0"/>
              <a:pPr/>
              <a:t>2/8/2024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417176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36097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106422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83BF99-3957-EB46-86E6-242A074CF900}" type="datetimeFigureOut">
              <a:rPr lang="en-US" smtClean="0"/>
              <a:pPr/>
              <a:t>2/8/2024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330283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83BF99-3957-EB46-86E6-242A074CF900}" type="datetimeFigureOut">
              <a:rPr lang="en-US" smtClean="0"/>
              <a:pPr/>
              <a:t>2/8/2024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365060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83BF99-3957-EB46-86E6-242A074CF900}" type="datetimeFigureOut">
              <a:rPr lang="en-US" smtClean="0"/>
              <a:pPr/>
              <a:t>2/8/2024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56821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683BF99-3957-EB46-86E6-242A074CF900}" type="datetimeFigureOut">
              <a:rPr lang="en-US" smtClean="0"/>
              <a:pPr/>
              <a:t>2/8/2024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388039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683BF99-3957-EB46-86E6-242A074CF900}" type="datetimeFigureOut">
              <a:rPr lang="en-US" smtClean="0"/>
              <a:pPr/>
              <a:t>2/8/2024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248063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83BF99-3957-EB46-86E6-242A074CF900}" type="datetimeFigureOut">
              <a:rPr lang="en-US" smtClean="0"/>
              <a:pPr/>
              <a:t>2/8/2024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391883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a:stretch>
            <a:fillRect/>
          </a:stretch>
        </p:blipFill>
        <p:spPr>
          <a:xfrm>
            <a:off x="0" y="0"/>
            <a:ext cx="8880231" cy="6858000"/>
          </a:xfrm>
          <a:prstGeom prst="rect">
            <a:avLst/>
          </a:prstGeom>
        </p:spPr>
      </p:pic>
      <p:sp>
        <p:nvSpPr>
          <p:cNvPr id="2" name="Title Placeholder 1"/>
          <p:cNvSpPr>
            <a:spLocks noGrp="1"/>
          </p:cNvSpPr>
          <p:nvPr>
            <p:ph type="title"/>
          </p:nvPr>
        </p:nvSpPr>
        <p:spPr>
          <a:xfrm>
            <a:off x="1126093" y="687387"/>
            <a:ext cx="7569174" cy="760413"/>
          </a:xfrm>
          <a:prstGeom prst="rect">
            <a:avLst/>
          </a:prstGeom>
        </p:spPr>
        <p:txBody>
          <a:bodyPr vert="horz" lIns="91440" tIns="45720" rIns="91440" bIns="45720" rtlCol="0" anchor="t" anchorCtr="0">
            <a:normAutofit/>
          </a:bodyPr>
          <a:lstStyle/>
          <a:p>
            <a:r>
              <a:rPr lang="en-US" dirty="0"/>
              <a:t>Click to edit Master title style</a:t>
            </a:r>
          </a:p>
        </p:txBody>
      </p:sp>
      <p:pic>
        <p:nvPicPr>
          <p:cNvPr id="7" name="Picture 6"/>
          <p:cNvPicPr>
            <a:picLocks noChangeAspect="1"/>
          </p:cNvPicPr>
          <p:nvPr userDrawn="1"/>
        </p:nvPicPr>
        <p:blipFill>
          <a:blip r:embed="rId15"/>
          <a:stretch>
            <a:fillRect/>
          </a:stretch>
        </p:blipFill>
        <p:spPr>
          <a:xfrm>
            <a:off x="6734175" y="0"/>
            <a:ext cx="2413000" cy="266700"/>
          </a:xfrm>
          <a:prstGeom prst="rect">
            <a:avLst/>
          </a:prstGeom>
        </p:spPr>
      </p:pic>
      <p:sp>
        <p:nvSpPr>
          <p:cNvPr id="3" name="Text Placeholder 2"/>
          <p:cNvSpPr>
            <a:spLocks noGrp="1"/>
          </p:cNvSpPr>
          <p:nvPr>
            <p:ph type="body" idx="1"/>
          </p:nvPr>
        </p:nvSpPr>
        <p:spPr>
          <a:xfrm>
            <a:off x="2040467" y="2012949"/>
            <a:ext cx="6654800" cy="377825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286933" y="6173787"/>
            <a:ext cx="2133600" cy="365125"/>
          </a:xfrm>
          <a:prstGeom prst="rect">
            <a:avLst/>
          </a:prstGeom>
        </p:spPr>
        <p:txBody>
          <a:bodyPr vert="horz" lIns="91440" tIns="45720" rIns="91440" bIns="45720" rtlCol="0" anchor="ctr"/>
          <a:lstStyle>
            <a:lvl1pPr algn="r">
              <a:defRPr sz="1000" b="1">
                <a:solidFill>
                  <a:schemeClr val="bg1"/>
                </a:solidFill>
              </a:defRPr>
            </a:lvl1pPr>
          </a:lstStyle>
          <a:p>
            <a:fld id="{3A7F5260-5741-EA4C-BA6C-920EAC468E7A}" type="slidenum">
              <a:rPr lang="en-US" smtClean="0"/>
              <a:pPr/>
              <a:t>‹#›</a:t>
            </a:fld>
            <a:endParaRPr lang="en-US" dirty="0"/>
          </a:p>
        </p:txBody>
      </p:sp>
    </p:spTree>
    <p:extLst>
      <p:ext uri="{BB962C8B-B14F-4D97-AF65-F5344CB8AC3E}">
        <p14:creationId xmlns:p14="http://schemas.microsoft.com/office/powerpoint/2010/main" val="333914881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4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3400" b="1" kern="1200">
          <a:solidFill>
            <a:schemeClr val="tx1"/>
          </a:solidFill>
          <a:latin typeface="+mj-lt"/>
          <a:ea typeface="+mj-ea"/>
          <a:cs typeface="+mj-cs"/>
        </a:defRPr>
      </a:lvl1pPr>
    </p:titleStyle>
    <p:bodyStyle>
      <a:lvl1pPr marL="342900" indent="-342900" algn="l" defTabSz="457200" rtl="0" eaLnBrk="1" latinLnBrk="0" hangingPunct="1">
        <a:lnSpc>
          <a:spcPct val="100000"/>
        </a:lnSpc>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100000"/>
        </a:lnSpc>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100000"/>
        </a:lnSpc>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100000"/>
        </a:lnSpc>
        <a:spcBef>
          <a:spcPct val="20000"/>
        </a:spcBef>
        <a:buClr>
          <a:schemeClr val="accent1"/>
        </a:buClr>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ct val="20000"/>
        </a:spcBef>
        <a:buClr>
          <a:schemeClr val="accent1"/>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21.jpe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jpe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14.jpeg"/><Relationship Id="rId11" Type="http://schemas.openxmlformats.org/officeDocument/2006/relationships/image" Target="../media/image19.jpe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5.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4.JP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51.wmf"/></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A7F5260-5741-EA4C-BA6C-920EAC468E7A}" type="slidenum">
              <a:rPr lang="en-US" smtClean="0"/>
              <a:pPr/>
              <a:t>1</a:t>
            </a:fld>
            <a:endParaRPr lang="en-US" dirty="0"/>
          </a:p>
        </p:txBody>
      </p:sp>
      <p:sp>
        <p:nvSpPr>
          <p:cNvPr id="18" name="Text Placeholder 17"/>
          <p:cNvSpPr>
            <a:spLocks noGrp="1"/>
          </p:cNvSpPr>
          <p:nvPr>
            <p:ph type="body" idx="1"/>
          </p:nvPr>
        </p:nvSpPr>
        <p:spPr>
          <a:xfrm>
            <a:off x="96253" y="4284617"/>
            <a:ext cx="8539748" cy="757574"/>
          </a:xfrm>
        </p:spPr>
        <p:txBody>
          <a:bodyPr>
            <a:noAutofit/>
          </a:bodyPr>
          <a:lstStyle/>
          <a:p>
            <a:r>
              <a:rPr lang="en-US" sz="2400" dirty="0">
                <a:solidFill>
                  <a:srgbClr val="FF0000"/>
                </a:solidFill>
              </a:rPr>
              <a:t>Black Minds Matter 2!</a:t>
            </a:r>
          </a:p>
          <a:p>
            <a:r>
              <a:rPr lang="en-US" sz="2100" dirty="0">
                <a:solidFill>
                  <a:srgbClr val="009900"/>
                </a:solidFill>
              </a:rPr>
              <a:t>African American Mental Health Awareness Week: February 11-17</a:t>
            </a:r>
          </a:p>
          <a:p>
            <a:r>
              <a:rPr lang="en-US" sz="1800" dirty="0">
                <a:solidFill>
                  <a:schemeClr val="bg1">
                    <a:lumMod val="50000"/>
                  </a:schemeClr>
                </a:solidFill>
              </a:rPr>
              <a:t>Days of Remembrance: Miles Hall February 15</a:t>
            </a:r>
            <a:r>
              <a:rPr lang="en-US" sz="1800" baseline="30000" dirty="0">
                <a:solidFill>
                  <a:schemeClr val="bg1">
                    <a:lumMod val="50000"/>
                  </a:schemeClr>
                </a:solidFill>
              </a:rPr>
              <a:t>th</a:t>
            </a:r>
            <a:r>
              <a:rPr lang="en-US" sz="1800" dirty="0">
                <a:solidFill>
                  <a:schemeClr val="bg1">
                    <a:lumMod val="50000"/>
                  </a:schemeClr>
                </a:solidFill>
              </a:rPr>
              <a:t>, Tyrell Wilson March 8</a:t>
            </a:r>
            <a:r>
              <a:rPr lang="en-US" sz="1800" baseline="30000" dirty="0">
                <a:solidFill>
                  <a:schemeClr val="bg1">
                    <a:lumMod val="50000"/>
                  </a:schemeClr>
                </a:solidFill>
              </a:rPr>
              <a:t>th</a:t>
            </a:r>
            <a:r>
              <a:rPr lang="en-US" sz="1800" dirty="0">
                <a:solidFill>
                  <a:schemeClr val="bg1">
                    <a:lumMod val="50000"/>
                  </a:schemeClr>
                </a:solidFill>
              </a:rPr>
              <a:t>, </a:t>
            </a:r>
          </a:p>
          <a:p>
            <a:r>
              <a:rPr lang="en-US" sz="1800" dirty="0">
                <a:solidFill>
                  <a:schemeClr val="bg1">
                    <a:lumMod val="50000"/>
                  </a:schemeClr>
                </a:solidFill>
              </a:rPr>
              <a:t>&amp; Oscar Grant February 27</a:t>
            </a:r>
            <a:r>
              <a:rPr lang="en-US" sz="1800" baseline="30000" dirty="0">
                <a:solidFill>
                  <a:schemeClr val="bg1">
                    <a:lumMod val="50000"/>
                  </a:schemeClr>
                </a:solidFill>
              </a:rPr>
              <a:t>th</a:t>
            </a:r>
            <a:r>
              <a:rPr lang="en-US" sz="1800" dirty="0">
                <a:solidFill>
                  <a:schemeClr val="bg1">
                    <a:lumMod val="50000"/>
                  </a:schemeClr>
                </a:solidFill>
              </a:rPr>
              <a:t> in City of Oakland </a:t>
            </a:r>
          </a:p>
        </p:txBody>
      </p:sp>
      <p:pic>
        <p:nvPicPr>
          <p:cNvPr id="6" name="Picture 5">
            <a:extLst>
              <a:ext uri="{FF2B5EF4-FFF2-40B4-BE49-F238E27FC236}">
                <a16:creationId xmlns:a16="http://schemas.microsoft.com/office/drawing/2014/main" id="{5A36A570-8BAF-4B7A-B507-9AD23D3F979A}"/>
              </a:ext>
            </a:extLst>
          </p:cNvPr>
          <p:cNvPicPr>
            <a:picLocks noChangeAspect="1"/>
          </p:cNvPicPr>
          <p:nvPr/>
        </p:nvPicPr>
        <p:blipFill>
          <a:blip r:embed="rId2"/>
          <a:srcRect t="18106" b="18106"/>
          <a:stretch/>
        </p:blipFill>
        <p:spPr>
          <a:xfrm>
            <a:off x="1593222" y="465545"/>
            <a:ext cx="5957557" cy="2978332"/>
          </a:xfrm>
          <a:prstGeom prst="rect">
            <a:avLst/>
          </a:prstGeom>
        </p:spPr>
      </p:pic>
      <p:pic>
        <p:nvPicPr>
          <p:cNvPr id="3" name="Picture 2" descr="A pair of hands holding each other&#10;&#10;Description automatically generated">
            <a:extLst>
              <a:ext uri="{FF2B5EF4-FFF2-40B4-BE49-F238E27FC236}">
                <a16:creationId xmlns:a16="http://schemas.microsoft.com/office/drawing/2014/main" id="{E4FBA383-C8D0-F5A3-201D-FBE3DD95E086}"/>
              </a:ext>
            </a:extLst>
          </p:cNvPr>
          <p:cNvPicPr>
            <a:picLocks noChangeAspect="1"/>
          </p:cNvPicPr>
          <p:nvPr/>
        </p:nvPicPr>
        <p:blipFill>
          <a:blip r:embed="rId3"/>
          <a:stretch>
            <a:fillRect/>
          </a:stretch>
        </p:blipFill>
        <p:spPr>
          <a:xfrm>
            <a:off x="5798177" y="5185691"/>
            <a:ext cx="2719857" cy="1446976"/>
          </a:xfrm>
          <a:prstGeom prst="rect">
            <a:avLst/>
          </a:prstGeom>
        </p:spPr>
      </p:pic>
    </p:spTree>
    <p:extLst>
      <p:ext uri="{BB962C8B-B14F-4D97-AF65-F5344CB8AC3E}">
        <p14:creationId xmlns:p14="http://schemas.microsoft.com/office/powerpoint/2010/main" val="2698233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4294967295"/>
          </p:nvPr>
        </p:nvSpPr>
        <p:spPr>
          <a:xfrm>
            <a:off x="1066800" y="5257800"/>
            <a:ext cx="7772400" cy="1220788"/>
          </a:xfrm>
        </p:spPr>
        <p:txBody>
          <a:bodyPr lIns="0" tIns="0"/>
          <a:lstStyle/>
          <a:p>
            <a:pPr marL="0" indent="0" eaLnBrk="1" hangingPunct="1">
              <a:spcBef>
                <a:spcPct val="15000"/>
              </a:spcBef>
              <a:buFont typeface="Wingdings" pitchFamily="2" charset="2"/>
              <a:buNone/>
            </a:pPr>
            <a:r>
              <a:rPr lang="en-US" b="1" dirty="0">
                <a:solidFill>
                  <a:schemeClr val="folHlink"/>
                </a:solidFill>
                <a:latin typeface="Calibri" pitchFamily="34" charset="0"/>
              </a:rPr>
              <a:t>    </a:t>
            </a:r>
            <a:endParaRPr lang="en-US" sz="2400" b="1" dirty="0">
              <a:solidFill>
                <a:schemeClr val="folHlink"/>
              </a:solidFill>
              <a:latin typeface="Calibri" pitchFamily="34" charset="0"/>
            </a:endParaRPr>
          </a:p>
        </p:txBody>
      </p:sp>
      <p:sp>
        <p:nvSpPr>
          <p:cNvPr id="15361" name="Title 1"/>
          <p:cNvSpPr>
            <a:spLocks noGrp="1"/>
          </p:cNvSpPr>
          <p:nvPr>
            <p:ph type="ctrTitle" idx="4294967295"/>
          </p:nvPr>
        </p:nvSpPr>
        <p:spPr>
          <a:xfrm>
            <a:off x="1066800" y="5084719"/>
            <a:ext cx="8077200" cy="685800"/>
          </a:xfrm>
          <a:solidFill>
            <a:schemeClr val="bg1"/>
          </a:solidFill>
        </p:spPr>
        <p:txBody>
          <a:bodyPr lIns="0" rIns="0" anchor="b">
            <a:noAutofit/>
          </a:bodyPr>
          <a:lstStyle/>
          <a:p>
            <a:pPr eaLnBrk="1" hangingPunct="1"/>
            <a:r>
              <a:rPr lang="en-US" sz="4000" dirty="0">
                <a:latin typeface="Calibri" pitchFamily="34" charset="0"/>
              </a:rPr>
              <a:t>African </a:t>
            </a:r>
            <a:r>
              <a:rPr lang="en-US" sz="4400" dirty="0">
                <a:latin typeface="Calibri" pitchFamily="34" charset="0"/>
              </a:rPr>
              <a:t>American</a:t>
            </a:r>
            <a:r>
              <a:rPr lang="en-US" sz="4000" dirty="0">
                <a:latin typeface="Calibri" pitchFamily="34" charset="0"/>
              </a:rPr>
              <a:t> Utilization Report </a:t>
            </a:r>
          </a:p>
        </p:txBody>
      </p:sp>
      <p:pic>
        <p:nvPicPr>
          <p:cNvPr id="15364" name="Picture 58" descr="Youth Uprising13"/>
          <p:cNvPicPr>
            <a:picLocks noChangeAspect="1" noChangeArrowheads="1"/>
          </p:cNvPicPr>
          <p:nvPr/>
        </p:nvPicPr>
        <p:blipFill>
          <a:blip r:embed="rId3"/>
          <a:srcRect/>
          <a:stretch>
            <a:fillRect/>
          </a:stretch>
        </p:blipFill>
        <p:spPr bwMode="auto">
          <a:xfrm>
            <a:off x="4057650" y="1181100"/>
            <a:ext cx="1581150" cy="1057275"/>
          </a:xfrm>
          <a:prstGeom prst="rect">
            <a:avLst/>
          </a:prstGeom>
          <a:noFill/>
          <a:ln w="9525">
            <a:noFill/>
            <a:miter lim="800000"/>
            <a:headEnd/>
            <a:tailEnd/>
          </a:ln>
        </p:spPr>
      </p:pic>
      <p:pic>
        <p:nvPicPr>
          <p:cNvPr id="15365" name="Picture 47" descr="Picture4"/>
          <p:cNvPicPr>
            <a:picLocks noChangeAspect="1" noChangeArrowheads="1"/>
          </p:cNvPicPr>
          <p:nvPr/>
        </p:nvPicPr>
        <p:blipFill>
          <a:blip r:embed="rId4"/>
          <a:srcRect/>
          <a:stretch>
            <a:fillRect/>
          </a:stretch>
        </p:blipFill>
        <p:spPr bwMode="auto">
          <a:xfrm>
            <a:off x="1781175" y="76200"/>
            <a:ext cx="1266825" cy="893763"/>
          </a:xfrm>
          <a:prstGeom prst="rect">
            <a:avLst/>
          </a:prstGeom>
          <a:noFill/>
          <a:ln w="9525">
            <a:noFill/>
            <a:miter lim="800000"/>
            <a:headEnd/>
            <a:tailEnd/>
          </a:ln>
        </p:spPr>
      </p:pic>
      <p:pic>
        <p:nvPicPr>
          <p:cNvPr id="15366" name="Picture 53" descr="Picture3"/>
          <p:cNvPicPr>
            <a:picLocks noChangeAspect="1" noChangeArrowheads="1"/>
          </p:cNvPicPr>
          <p:nvPr/>
        </p:nvPicPr>
        <p:blipFill>
          <a:blip r:embed="rId5"/>
          <a:srcRect/>
          <a:stretch>
            <a:fillRect/>
          </a:stretch>
        </p:blipFill>
        <p:spPr bwMode="auto">
          <a:xfrm>
            <a:off x="685800" y="76200"/>
            <a:ext cx="1066800" cy="885825"/>
          </a:xfrm>
          <a:prstGeom prst="rect">
            <a:avLst/>
          </a:prstGeom>
          <a:noFill/>
          <a:ln w="9525">
            <a:noFill/>
            <a:miter lim="800000"/>
            <a:headEnd/>
            <a:tailEnd/>
          </a:ln>
        </p:spPr>
      </p:pic>
      <p:pic>
        <p:nvPicPr>
          <p:cNvPr id="15367" name="Picture 66" descr="Picture14"/>
          <p:cNvPicPr>
            <a:picLocks noChangeAspect="1" noChangeArrowheads="1"/>
          </p:cNvPicPr>
          <p:nvPr/>
        </p:nvPicPr>
        <p:blipFill>
          <a:blip r:embed="rId6"/>
          <a:srcRect/>
          <a:stretch>
            <a:fillRect/>
          </a:stretch>
        </p:blipFill>
        <p:spPr bwMode="auto">
          <a:xfrm>
            <a:off x="676275" y="1009650"/>
            <a:ext cx="1085850" cy="763588"/>
          </a:xfrm>
          <a:prstGeom prst="rect">
            <a:avLst/>
          </a:prstGeom>
          <a:noFill/>
          <a:ln w="9525">
            <a:noFill/>
            <a:miter lim="800000"/>
            <a:headEnd/>
            <a:tailEnd/>
          </a:ln>
        </p:spPr>
      </p:pic>
      <p:pic>
        <p:nvPicPr>
          <p:cNvPr id="15368" name="Picture 67" descr="Family therapy"/>
          <p:cNvPicPr>
            <a:picLocks noChangeAspect="1" noChangeArrowheads="1"/>
          </p:cNvPicPr>
          <p:nvPr/>
        </p:nvPicPr>
        <p:blipFill>
          <a:blip r:embed="rId7"/>
          <a:srcRect/>
          <a:stretch>
            <a:fillRect/>
          </a:stretch>
        </p:blipFill>
        <p:spPr bwMode="auto">
          <a:xfrm>
            <a:off x="4019550" y="2286000"/>
            <a:ext cx="1619250" cy="904875"/>
          </a:xfrm>
          <a:prstGeom prst="rect">
            <a:avLst/>
          </a:prstGeom>
          <a:noFill/>
          <a:ln w="9525">
            <a:noFill/>
            <a:miter lim="800000"/>
            <a:headEnd/>
            <a:tailEnd/>
          </a:ln>
        </p:spPr>
      </p:pic>
      <p:pic>
        <p:nvPicPr>
          <p:cNvPr id="15369" name="Picture 72"/>
          <p:cNvPicPr>
            <a:picLocks noChangeAspect="1" noChangeArrowheads="1"/>
          </p:cNvPicPr>
          <p:nvPr/>
        </p:nvPicPr>
        <p:blipFill>
          <a:blip r:embed="rId8"/>
          <a:srcRect/>
          <a:stretch>
            <a:fillRect/>
          </a:stretch>
        </p:blipFill>
        <p:spPr bwMode="auto">
          <a:xfrm>
            <a:off x="2971800" y="1009650"/>
            <a:ext cx="1038225" cy="1123950"/>
          </a:xfrm>
          <a:prstGeom prst="rect">
            <a:avLst/>
          </a:prstGeom>
          <a:noFill/>
          <a:ln w="9525">
            <a:noFill/>
            <a:miter lim="800000"/>
            <a:headEnd/>
            <a:tailEnd/>
          </a:ln>
        </p:spPr>
      </p:pic>
      <p:pic>
        <p:nvPicPr>
          <p:cNvPr id="15370" name="Picture 73" descr="Picture15"/>
          <p:cNvPicPr>
            <a:picLocks noChangeAspect="1" noChangeArrowheads="1"/>
          </p:cNvPicPr>
          <p:nvPr/>
        </p:nvPicPr>
        <p:blipFill>
          <a:blip r:embed="rId9"/>
          <a:srcRect/>
          <a:stretch>
            <a:fillRect/>
          </a:stretch>
        </p:blipFill>
        <p:spPr bwMode="auto">
          <a:xfrm>
            <a:off x="5676900" y="76200"/>
            <a:ext cx="1200150" cy="863600"/>
          </a:xfrm>
          <a:prstGeom prst="rect">
            <a:avLst/>
          </a:prstGeom>
          <a:noFill/>
          <a:ln w="9525">
            <a:noFill/>
            <a:miter lim="800000"/>
            <a:headEnd/>
            <a:tailEnd/>
          </a:ln>
        </p:spPr>
      </p:pic>
      <p:pic>
        <p:nvPicPr>
          <p:cNvPr id="15371" name="Picture 85" descr="Picture21"/>
          <p:cNvPicPr>
            <a:picLocks noChangeAspect="1" noChangeArrowheads="1"/>
          </p:cNvPicPr>
          <p:nvPr/>
        </p:nvPicPr>
        <p:blipFill>
          <a:blip r:embed="rId10"/>
          <a:srcRect/>
          <a:stretch>
            <a:fillRect/>
          </a:stretch>
        </p:blipFill>
        <p:spPr bwMode="auto">
          <a:xfrm>
            <a:off x="1828800" y="2038350"/>
            <a:ext cx="1085850" cy="773113"/>
          </a:xfrm>
          <a:prstGeom prst="rect">
            <a:avLst/>
          </a:prstGeom>
          <a:noFill/>
          <a:ln w="9525">
            <a:noFill/>
            <a:miter lim="800000"/>
            <a:headEnd/>
            <a:tailEnd/>
          </a:ln>
        </p:spPr>
      </p:pic>
      <p:pic>
        <p:nvPicPr>
          <p:cNvPr id="15372" name="Picture 88" descr="Youth Uprising 12"/>
          <p:cNvPicPr>
            <a:picLocks noChangeAspect="1" noChangeArrowheads="1"/>
          </p:cNvPicPr>
          <p:nvPr/>
        </p:nvPicPr>
        <p:blipFill>
          <a:blip r:embed="rId11"/>
          <a:srcRect/>
          <a:stretch>
            <a:fillRect/>
          </a:stretch>
        </p:blipFill>
        <p:spPr bwMode="auto">
          <a:xfrm>
            <a:off x="1819275" y="2857500"/>
            <a:ext cx="1228725" cy="815975"/>
          </a:xfrm>
          <a:prstGeom prst="rect">
            <a:avLst/>
          </a:prstGeom>
          <a:noFill/>
          <a:ln w="9525">
            <a:noFill/>
            <a:miter lim="800000"/>
            <a:headEnd/>
            <a:tailEnd/>
          </a:ln>
        </p:spPr>
      </p:pic>
      <p:pic>
        <p:nvPicPr>
          <p:cNvPr id="15373" name="Picture 76" descr="Youth Uprising 11"/>
          <p:cNvPicPr>
            <a:picLocks noChangeAspect="1" noChangeArrowheads="1"/>
          </p:cNvPicPr>
          <p:nvPr/>
        </p:nvPicPr>
        <p:blipFill>
          <a:blip r:embed="rId12"/>
          <a:srcRect/>
          <a:stretch>
            <a:fillRect/>
          </a:stretch>
        </p:blipFill>
        <p:spPr bwMode="auto">
          <a:xfrm>
            <a:off x="6934200" y="104775"/>
            <a:ext cx="1143000" cy="857250"/>
          </a:xfrm>
          <a:prstGeom prst="rect">
            <a:avLst/>
          </a:prstGeom>
          <a:noFill/>
          <a:ln w="9525">
            <a:noFill/>
            <a:miter lim="800000"/>
            <a:headEnd/>
            <a:tailEnd/>
          </a:ln>
        </p:spPr>
      </p:pic>
      <p:pic>
        <p:nvPicPr>
          <p:cNvPr id="15374" name="Picture 77" descr="images"/>
          <p:cNvPicPr>
            <a:picLocks noChangeAspect="1" noChangeArrowheads="1"/>
          </p:cNvPicPr>
          <p:nvPr/>
        </p:nvPicPr>
        <p:blipFill>
          <a:blip r:embed="rId13"/>
          <a:srcRect/>
          <a:stretch>
            <a:fillRect/>
          </a:stretch>
        </p:blipFill>
        <p:spPr bwMode="auto">
          <a:xfrm>
            <a:off x="5133975" y="3238500"/>
            <a:ext cx="971550" cy="728663"/>
          </a:xfrm>
          <a:prstGeom prst="rect">
            <a:avLst/>
          </a:prstGeom>
          <a:noFill/>
          <a:ln w="9525">
            <a:noFill/>
            <a:miter lim="800000"/>
            <a:headEnd/>
            <a:tailEnd/>
          </a:ln>
        </p:spPr>
      </p:pic>
      <p:pic>
        <p:nvPicPr>
          <p:cNvPr id="15375" name="Picture 83" descr="Picture19"/>
          <p:cNvPicPr>
            <a:picLocks noChangeAspect="1" noChangeArrowheads="1"/>
          </p:cNvPicPr>
          <p:nvPr/>
        </p:nvPicPr>
        <p:blipFill>
          <a:blip r:embed="rId14"/>
          <a:srcRect/>
          <a:stretch>
            <a:fillRect/>
          </a:stretch>
        </p:blipFill>
        <p:spPr bwMode="auto">
          <a:xfrm>
            <a:off x="685800" y="1828800"/>
            <a:ext cx="1076325" cy="814388"/>
          </a:xfrm>
          <a:prstGeom prst="rect">
            <a:avLst/>
          </a:prstGeom>
          <a:noFill/>
          <a:ln w="9525">
            <a:noFill/>
            <a:miter lim="800000"/>
            <a:headEnd/>
            <a:tailEnd/>
          </a:ln>
        </p:spPr>
      </p:pic>
      <p:pic>
        <p:nvPicPr>
          <p:cNvPr id="15376" name="Picture 56"/>
          <p:cNvPicPr>
            <a:picLocks noChangeAspect="1" noChangeArrowheads="1"/>
          </p:cNvPicPr>
          <p:nvPr/>
        </p:nvPicPr>
        <p:blipFill>
          <a:blip r:embed="rId15"/>
          <a:srcRect/>
          <a:stretch>
            <a:fillRect/>
          </a:stretch>
        </p:blipFill>
        <p:spPr bwMode="auto">
          <a:xfrm>
            <a:off x="3095625" y="76200"/>
            <a:ext cx="914400" cy="889000"/>
          </a:xfrm>
          <a:prstGeom prst="rect">
            <a:avLst/>
          </a:prstGeom>
          <a:noFill/>
          <a:ln w="9525">
            <a:noFill/>
            <a:miter lim="800000"/>
            <a:headEnd/>
            <a:tailEnd/>
          </a:ln>
        </p:spPr>
      </p:pic>
      <p:pic>
        <p:nvPicPr>
          <p:cNvPr id="15377" name="Picture 57"/>
          <p:cNvPicPr>
            <a:picLocks noChangeAspect="1" noChangeArrowheads="1"/>
          </p:cNvPicPr>
          <p:nvPr/>
        </p:nvPicPr>
        <p:blipFill>
          <a:blip r:embed="rId16"/>
          <a:srcRect/>
          <a:stretch>
            <a:fillRect/>
          </a:stretch>
        </p:blipFill>
        <p:spPr bwMode="auto">
          <a:xfrm>
            <a:off x="1828800" y="1019175"/>
            <a:ext cx="1085850" cy="963613"/>
          </a:xfrm>
          <a:prstGeom prst="rect">
            <a:avLst/>
          </a:prstGeom>
          <a:noFill/>
          <a:ln w="9525">
            <a:noFill/>
            <a:miter lim="800000"/>
            <a:headEnd/>
            <a:tailEnd/>
          </a:ln>
        </p:spPr>
      </p:pic>
      <p:pic>
        <p:nvPicPr>
          <p:cNvPr id="15378" name="Picture 58"/>
          <p:cNvPicPr>
            <a:picLocks noChangeAspect="1" noChangeArrowheads="1"/>
          </p:cNvPicPr>
          <p:nvPr/>
        </p:nvPicPr>
        <p:blipFill>
          <a:blip r:embed="rId17"/>
          <a:srcRect/>
          <a:stretch>
            <a:fillRect/>
          </a:stretch>
        </p:blipFill>
        <p:spPr bwMode="auto">
          <a:xfrm>
            <a:off x="5686425" y="981075"/>
            <a:ext cx="1104900" cy="981075"/>
          </a:xfrm>
          <a:prstGeom prst="rect">
            <a:avLst/>
          </a:prstGeom>
          <a:noFill/>
          <a:ln w="9525">
            <a:noFill/>
            <a:miter lim="800000"/>
            <a:headEnd/>
            <a:tailEnd/>
          </a:ln>
        </p:spPr>
      </p:pic>
      <p:pic>
        <p:nvPicPr>
          <p:cNvPr id="15379" name="Picture 59"/>
          <p:cNvPicPr>
            <a:picLocks noChangeAspect="1" noChangeArrowheads="1"/>
          </p:cNvPicPr>
          <p:nvPr/>
        </p:nvPicPr>
        <p:blipFill>
          <a:blip r:embed="rId18"/>
          <a:srcRect/>
          <a:stretch>
            <a:fillRect/>
          </a:stretch>
        </p:blipFill>
        <p:spPr bwMode="auto">
          <a:xfrm>
            <a:off x="666750" y="3743325"/>
            <a:ext cx="914400" cy="981075"/>
          </a:xfrm>
          <a:prstGeom prst="rect">
            <a:avLst/>
          </a:prstGeom>
          <a:noFill/>
          <a:ln w="9525">
            <a:noFill/>
            <a:miter lim="800000"/>
            <a:headEnd/>
            <a:tailEnd/>
          </a:ln>
        </p:spPr>
      </p:pic>
      <p:pic>
        <p:nvPicPr>
          <p:cNvPr id="15380" name="Picture 60"/>
          <p:cNvPicPr>
            <a:picLocks noChangeAspect="1" noChangeArrowheads="1"/>
          </p:cNvPicPr>
          <p:nvPr/>
        </p:nvPicPr>
        <p:blipFill>
          <a:blip r:embed="rId19"/>
          <a:srcRect/>
          <a:stretch>
            <a:fillRect/>
          </a:stretch>
        </p:blipFill>
        <p:spPr bwMode="auto">
          <a:xfrm>
            <a:off x="685800" y="2695575"/>
            <a:ext cx="1066800" cy="990600"/>
          </a:xfrm>
          <a:prstGeom prst="rect">
            <a:avLst/>
          </a:prstGeom>
          <a:noFill/>
          <a:ln w="9525">
            <a:noFill/>
            <a:miter lim="800000"/>
            <a:headEnd/>
            <a:tailEnd/>
          </a:ln>
        </p:spPr>
      </p:pic>
      <p:pic>
        <p:nvPicPr>
          <p:cNvPr id="15381" name="Picture 63"/>
          <p:cNvPicPr>
            <a:picLocks noChangeAspect="1" noChangeArrowheads="1"/>
          </p:cNvPicPr>
          <p:nvPr/>
        </p:nvPicPr>
        <p:blipFill>
          <a:blip r:embed="rId20"/>
          <a:srcRect/>
          <a:stretch>
            <a:fillRect/>
          </a:stretch>
        </p:blipFill>
        <p:spPr bwMode="auto">
          <a:xfrm>
            <a:off x="2976563" y="2176463"/>
            <a:ext cx="985837" cy="627062"/>
          </a:xfrm>
          <a:prstGeom prst="rect">
            <a:avLst/>
          </a:prstGeom>
          <a:noFill/>
          <a:ln w="9525">
            <a:noFill/>
            <a:miter lim="800000"/>
            <a:headEnd/>
            <a:tailEnd/>
          </a:ln>
        </p:spPr>
      </p:pic>
      <p:pic>
        <p:nvPicPr>
          <p:cNvPr id="15382" name="Picture 64"/>
          <p:cNvPicPr>
            <a:picLocks noChangeAspect="1" noChangeArrowheads="1"/>
          </p:cNvPicPr>
          <p:nvPr/>
        </p:nvPicPr>
        <p:blipFill>
          <a:blip r:embed="rId21"/>
          <a:srcRect/>
          <a:stretch>
            <a:fillRect/>
          </a:stretch>
        </p:blipFill>
        <p:spPr bwMode="auto">
          <a:xfrm>
            <a:off x="8124825" y="95250"/>
            <a:ext cx="885825" cy="866775"/>
          </a:xfrm>
          <a:prstGeom prst="rect">
            <a:avLst/>
          </a:prstGeom>
          <a:noFill/>
          <a:ln w="9525">
            <a:noFill/>
            <a:miter lim="800000"/>
            <a:headEnd/>
            <a:tailEnd/>
          </a:ln>
        </p:spPr>
      </p:pic>
      <p:pic>
        <p:nvPicPr>
          <p:cNvPr id="15383" name="Picture 66"/>
          <p:cNvPicPr>
            <a:picLocks noChangeAspect="1" noChangeArrowheads="1"/>
          </p:cNvPicPr>
          <p:nvPr/>
        </p:nvPicPr>
        <p:blipFill>
          <a:blip r:embed="rId22"/>
          <a:srcRect/>
          <a:stretch>
            <a:fillRect/>
          </a:stretch>
        </p:blipFill>
        <p:spPr bwMode="auto">
          <a:xfrm>
            <a:off x="3114675" y="2857500"/>
            <a:ext cx="838200" cy="804863"/>
          </a:xfrm>
          <a:prstGeom prst="rect">
            <a:avLst/>
          </a:prstGeom>
          <a:noFill/>
          <a:ln w="9525">
            <a:noFill/>
            <a:miter lim="800000"/>
            <a:headEnd/>
            <a:tailEnd/>
          </a:ln>
        </p:spPr>
      </p:pic>
      <p:pic>
        <p:nvPicPr>
          <p:cNvPr id="15384" name="Picture 67"/>
          <p:cNvPicPr>
            <a:picLocks noChangeAspect="1" noChangeArrowheads="1"/>
          </p:cNvPicPr>
          <p:nvPr/>
        </p:nvPicPr>
        <p:blipFill>
          <a:blip r:embed="rId23"/>
          <a:srcRect/>
          <a:stretch>
            <a:fillRect/>
          </a:stretch>
        </p:blipFill>
        <p:spPr bwMode="auto">
          <a:xfrm>
            <a:off x="1647825" y="3724275"/>
            <a:ext cx="1104900" cy="990600"/>
          </a:xfrm>
          <a:prstGeom prst="rect">
            <a:avLst/>
          </a:prstGeom>
          <a:noFill/>
          <a:ln w="9525">
            <a:noFill/>
            <a:miter lim="800000"/>
            <a:headEnd/>
            <a:tailEnd/>
          </a:ln>
        </p:spPr>
      </p:pic>
      <p:pic>
        <p:nvPicPr>
          <p:cNvPr id="15385" name="Picture 68"/>
          <p:cNvPicPr>
            <a:picLocks noChangeAspect="1" noChangeArrowheads="1"/>
          </p:cNvPicPr>
          <p:nvPr/>
        </p:nvPicPr>
        <p:blipFill>
          <a:blip r:embed="rId24"/>
          <a:srcRect/>
          <a:stretch>
            <a:fillRect/>
          </a:stretch>
        </p:blipFill>
        <p:spPr bwMode="auto">
          <a:xfrm>
            <a:off x="7867650" y="3543300"/>
            <a:ext cx="1133475" cy="1171575"/>
          </a:xfrm>
          <a:prstGeom prst="rect">
            <a:avLst/>
          </a:prstGeom>
          <a:noFill/>
          <a:ln w="9525">
            <a:noFill/>
            <a:miter lim="800000"/>
            <a:headEnd/>
            <a:tailEnd/>
          </a:ln>
        </p:spPr>
      </p:pic>
      <p:pic>
        <p:nvPicPr>
          <p:cNvPr id="15386" name="Picture 74"/>
          <p:cNvPicPr>
            <a:picLocks noChangeAspect="1" noChangeArrowheads="1"/>
          </p:cNvPicPr>
          <p:nvPr/>
        </p:nvPicPr>
        <p:blipFill>
          <a:blip r:embed="rId25"/>
          <a:srcRect/>
          <a:stretch>
            <a:fillRect/>
          </a:stretch>
        </p:blipFill>
        <p:spPr bwMode="auto">
          <a:xfrm>
            <a:off x="2809875" y="3724275"/>
            <a:ext cx="1152525" cy="971550"/>
          </a:xfrm>
          <a:prstGeom prst="rect">
            <a:avLst/>
          </a:prstGeom>
          <a:noFill/>
          <a:ln w="9525">
            <a:noFill/>
            <a:miter lim="800000"/>
            <a:headEnd/>
            <a:tailEnd/>
          </a:ln>
        </p:spPr>
      </p:pic>
      <p:pic>
        <p:nvPicPr>
          <p:cNvPr id="15387" name="Picture 75"/>
          <p:cNvPicPr>
            <a:picLocks noChangeAspect="1" noChangeArrowheads="1"/>
          </p:cNvPicPr>
          <p:nvPr/>
        </p:nvPicPr>
        <p:blipFill>
          <a:blip r:embed="rId26"/>
          <a:srcRect/>
          <a:stretch>
            <a:fillRect/>
          </a:stretch>
        </p:blipFill>
        <p:spPr bwMode="auto">
          <a:xfrm>
            <a:off x="4029075" y="3257550"/>
            <a:ext cx="1044575" cy="1447800"/>
          </a:xfrm>
          <a:prstGeom prst="rect">
            <a:avLst/>
          </a:prstGeom>
          <a:noFill/>
          <a:ln w="9525">
            <a:noFill/>
            <a:miter lim="800000"/>
            <a:headEnd/>
            <a:tailEnd/>
          </a:ln>
        </p:spPr>
      </p:pic>
      <p:pic>
        <p:nvPicPr>
          <p:cNvPr id="15388" name="Picture 76"/>
          <p:cNvPicPr>
            <a:picLocks noChangeAspect="1" noChangeArrowheads="1"/>
          </p:cNvPicPr>
          <p:nvPr/>
        </p:nvPicPr>
        <p:blipFill>
          <a:blip r:embed="rId27"/>
          <a:srcRect/>
          <a:stretch>
            <a:fillRect/>
          </a:stretch>
        </p:blipFill>
        <p:spPr bwMode="auto">
          <a:xfrm>
            <a:off x="7896225" y="2028825"/>
            <a:ext cx="1117600" cy="1476375"/>
          </a:xfrm>
          <a:prstGeom prst="rect">
            <a:avLst/>
          </a:prstGeom>
          <a:noFill/>
          <a:ln w="9525">
            <a:noFill/>
            <a:miter lim="800000"/>
            <a:headEnd/>
            <a:tailEnd/>
          </a:ln>
        </p:spPr>
      </p:pic>
      <p:pic>
        <p:nvPicPr>
          <p:cNvPr id="15389" name="Picture 77"/>
          <p:cNvPicPr>
            <a:picLocks noChangeAspect="1" noChangeArrowheads="1"/>
          </p:cNvPicPr>
          <p:nvPr/>
        </p:nvPicPr>
        <p:blipFill>
          <a:blip r:embed="rId28"/>
          <a:srcRect/>
          <a:stretch>
            <a:fillRect/>
          </a:stretch>
        </p:blipFill>
        <p:spPr bwMode="auto">
          <a:xfrm>
            <a:off x="5686425" y="2009775"/>
            <a:ext cx="1219200" cy="1173163"/>
          </a:xfrm>
          <a:prstGeom prst="rect">
            <a:avLst/>
          </a:prstGeom>
          <a:noFill/>
          <a:ln w="9525">
            <a:noFill/>
            <a:miter lim="800000"/>
            <a:headEnd/>
            <a:tailEnd/>
          </a:ln>
        </p:spPr>
      </p:pic>
      <p:pic>
        <p:nvPicPr>
          <p:cNvPr id="15390" name="Picture 81"/>
          <p:cNvPicPr>
            <a:picLocks noChangeAspect="1" noChangeArrowheads="1"/>
          </p:cNvPicPr>
          <p:nvPr/>
        </p:nvPicPr>
        <p:blipFill>
          <a:blip r:embed="rId29"/>
          <a:srcRect/>
          <a:stretch>
            <a:fillRect/>
          </a:stretch>
        </p:blipFill>
        <p:spPr bwMode="auto">
          <a:xfrm>
            <a:off x="6953250" y="2019300"/>
            <a:ext cx="896938" cy="1181100"/>
          </a:xfrm>
          <a:prstGeom prst="rect">
            <a:avLst/>
          </a:prstGeom>
          <a:noFill/>
          <a:ln w="9525">
            <a:noFill/>
            <a:miter lim="800000"/>
            <a:headEnd/>
            <a:tailEnd/>
          </a:ln>
        </p:spPr>
      </p:pic>
      <p:pic>
        <p:nvPicPr>
          <p:cNvPr id="15391" name="Picture 82"/>
          <p:cNvPicPr>
            <a:picLocks noChangeAspect="1" noChangeArrowheads="1"/>
          </p:cNvPicPr>
          <p:nvPr/>
        </p:nvPicPr>
        <p:blipFill>
          <a:blip r:embed="rId30"/>
          <a:srcRect/>
          <a:stretch>
            <a:fillRect/>
          </a:stretch>
        </p:blipFill>
        <p:spPr bwMode="auto">
          <a:xfrm>
            <a:off x="5143500" y="4010025"/>
            <a:ext cx="962025" cy="703263"/>
          </a:xfrm>
          <a:prstGeom prst="rect">
            <a:avLst/>
          </a:prstGeom>
          <a:noFill/>
          <a:ln w="9525">
            <a:noFill/>
            <a:miter lim="800000"/>
            <a:headEnd/>
            <a:tailEnd/>
          </a:ln>
        </p:spPr>
      </p:pic>
      <p:pic>
        <p:nvPicPr>
          <p:cNvPr id="15392" name="Picture 86"/>
          <p:cNvPicPr>
            <a:picLocks noChangeAspect="1" noChangeArrowheads="1"/>
          </p:cNvPicPr>
          <p:nvPr/>
        </p:nvPicPr>
        <p:blipFill>
          <a:blip r:embed="rId31"/>
          <a:srcRect/>
          <a:stretch>
            <a:fillRect/>
          </a:stretch>
        </p:blipFill>
        <p:spPr bwMode="auto">
          <a:xfrm>
            <a:off x="6162675" y="3257550"/>
            <a:ext cx="1638300" cy="1450975"/>
          </a:xfrm>
          <a:prstGeom prst="rect">
            <a:avLst/>
          </a:prstGeom>
          <a:noFill/>
          <a:ln w="9525">
            <a:noFill/>
            <a:miter lim="800000"/>
            <a:headEnd/>
            <a:tailEnd/>
          </a:ln>
        </p:spPr>
      </p:pic>
      <p:pic>
        <p:nvPicPr>
          <p:cNvPr id="15393" name="Picture 91"/>
          <p:cNvPicPr>
            <a:picLocks noChangeAspect="1" noChangeArrowheads="1"/>
          </p:cNvPicPr>
          <p:nvPr/>
        </p:nvPicPr>
        <p:blipFill>
          <a:blip r:embed="rId32"/>
          <a:srcRect/>
          <a:stretch>
            <a:fillRect/>
          </a:stretch>
        </p:blipFill>
        <p:spPr bwMode="auto">
          <a:xfrm>
            <a:off x="4067175" y="73025"/>
            <a:ext cx="1571625" cy="1055688"/>
          </a:xfrm>
          <a:prstGeom prst="rect">
            <a:avLst/>
          </a:prstGeom>
          <a:noFill/>
          <a:ln w="9525">
            <a:noFill/>
            <a:miter lim="800000"/>
            <a:headEnd/>
            <a:tailEnd/>
          </a:ln>
        </p:spPr>
      </p:pic>
      <p:pic>
        <p:nvPicPr>
          <p:cNvPr id="15394" name="Picture 96"/>
          <p:cNvPicPr>
            <a:picLocks noChangeAspect="1" noChangeArrowheads="1"/>
          </p:cNvPicPr>
          <p:nvPr/>
        </p:nvPicPr>
        <p:blipFill>
          <a:blip r:embed="rId33"/>
          <a:srcRect/>
          <a:stretch>
            <a:fillRect/>
          </a:stretch>
        </p:blipFill>
        <p:spPr bwMode="auto">
          <a:xfrm>
            <a:off x="7943850" y="1009650"/>
            <a:ext cx="1052513" cy="982663"/>
          </a:xfrm>
          <a:prstGeom prst="rect">
            <a:avLst/>
          </a:prstGeom>
          <a:noFill/>
          <a:ln w="9525">
            <a:noFill/>
            <a:miter lim="800000"/>
            <a:headEnd/>
            <a:tailEnd/>
          </a:ln>
        </p:spPr>
      </p:pic>
      <p:pic>
        <p:nvPicPr>
          <p:cNvPr id="15395" name="Picture 100"/>
          <p:cNvPicPr>
            <a:picLocks noChangeAspect="1" noChangeArrowheads="1"/>
          </p:cNvPicPr>
          <p:nvPr/>
        </p:nvPicPr>
        <p:blipFill>
          <a:blip r:embed="rId34"/>
          <a:srcRect/>
          <a:stretch>
            <a:fillRect/>
          </a:stretch>
        </p:blipFill>
        <p:spPr bwMode="auto">
          <a:xfrm>
            <a:off x="6848475" y="990600"/>
            <a:ext cx="1022350" cy="971550"/>
          </a:xfrm>
          <a:prstGeom prst="rect">
            <a:avLst/>
          </a:prstGeom>
          <a:noFill/>
          <a:ln w="9525">
            <a:noFill/>
            <a:miter lim="800000"/>
            <a:headEnd/>
            <a:tailEnd/>
          </a:ln>
        </p:spPr>
      </p:pic>
      <p:pic>
        <p:nvPicPr>
          <p:cNvPr id="3" name="Picture 2" descr="A pair of hands holding each other&#10;&#10;Description automatically generated">
            <a:extLst>
              <a:ext uri="{FF2B5EF4-FFF2-40B4-BE49-F238E27FC236}">
                <a16:creationId xmlns:a16="http://schemas.microsoft.com/office/drawing/2014/main" id="{06227008-14AE-5D63-606A-10A9ED115A68}"/>
              </a:ext>
            </a:extLst>
          </p:cNvPr>
          <p:cNvPicPr>
            <a:picLocks noChangeAspect="1"/>
          </p:cNvPicPr>
          <p:nvPr/>
        </p:nvPicPr>
        <p:blipFill>
          <a:blip r:embed="rId35"/>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3945159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fade">
                                      <p:cBhvr>
                                        <p:cTn id="7" dur="2000"/>
                                        <p:tgtEl>
                                          <p:spTgt spid="1536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362">
                                            <p:txEl>
                                              <p:pRg st="0" end="0"/>
                                            </p:txEl>
                                          </p:spTgt>
                                        </p:tgtEl>
                                        <p:attrNameLst>
                                          <p:attrName>style.visibility</p:attrName>
                                        </p:attrNameLst>
                                      </p:cBhvr>
                                      <p:to>
                                        <p:strVal val="visible"/>
                                      </p:to>
                                    </p:set>
                                    <p:animEffect transition="in" filter="fade">
                                      <p:cBhvr>
                                        <p:cTn id="11" dur="2000"/>
                                        <p:tgtEl>
                                          <p:spTgt spid="15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Line 6"/>
          <p:cNvSpPr>
            <a:spLocks noChangeShapeType="1"/>
          </p:cNvSpPr>
          <p:nvPr/>
        </p:nvSpPr>
        <p:spPr bwMode="auto">
          <a:xfrm>
            <a:off x="381000" y="1371600"/>
            <a:ext cx="8305800" cy="0"/>
          </a:xfrm>
          <a:prstGeom prst="line">
            <a:avLst/>
          </a:prstGeom>
          <a:noFill/>
          <a:ln w="19050">
            <a:solidFill>
              <a:schemeClr val="hlink"/>
            </a:solidFill>
            <a:round/>
            <a:headEnd/>
            <a:tailEnd/>
          </a:ln>
        </p:spPr>
        <p:txBody>
          <a:bodyPr/>
          <a:lstStyle/>
          <a:p>
            <a:endParaRPr lang="en-US"/>
          </a:p>
        </p:txBody>
      </p:sp>
      <p:sp>
        <p:nvSpPr>
          <p:cNvPr id="17411" name="Rectangle 35"/>
          <p:cNvSpPr>
            <a:spLocks noChangeArrowheads="1"/>
          </p:cNvSpPr>
          <p:nvPr/>
        </p:nvSpPr>
        <p:spPr bwMode="auto">
          <a:xfrm>
            <a:off x="914400" y="277813"/>
            <a:ext cx="7772400" cy="1143000"/>
          </a:xfrm>
          <a:prstGeom prst="rect">
            <a:avLst/>
          </a:prstGeom>
          <a:noFill/>
          <a:ln w="9525">
            <a:noFill/>
            <a:miter lim="800000"/>
            <a:headEnd/>
            <a:tailEnd/>
          </a:ln>
        </p:spPr>
        <p:txBody>
          <a:bodyPr anchor="ctr"/>
          <a:lstStyle/>
          <a:p>
            <a:pPr algn="ctr" eaLnBrk="0" hangingPunct="0"/>
            <a:r>
              <a:rPr lang="en-US" sz="4200" b="1" dirty="0"/>
              <a:t>Purpose </a:t>
            </a:r>
          </a:p>
        </p:txBody>
      </p:sp>
      <p:sp>
        <p:nvSpPr>
          <p:cNvPr id="17412" name="Rectangle 36"/>
          <p:cNvSpPr>
            <a:spLocks noChangeArrowheads="1"/>
          </p:cNvSpPr>
          <p:nvPr/>
        </p:nvSpPr>
        <p:spPr bwMode="auto">
          <a:xfrm>
            <a:off x="953589" y="1565275"/>
            <a:ext cx="8229600" cy="4530725"/>
          </a:xfrm>
          <a:prstGeom prst="rect">
            <a:avLst/>
          </a:prstGeom>
          <a:noFill/>
          <a:ln w="9525">
            <a:noFill/>
            <a:miter lim="800000"/>
            <a:headEnd/>
            <a:tailEnd/>
          </a:ln>
        </p:spPr>
        <p:txBody>
          <a:bodyPr/>
          <a:lstStyle/>
          <a:p>
            <a:pPr marL="342900" indent="-342900" eaLnBrk="0" hangingPunct="0">
              <a:spcBef>
                <a:spcPct val="20000"/>
              </a:spcBef>
              <a:buClr>
                <a:schemeClr val="folHlink"/>
              </a:buClr>
              <a:buSzPct val="90000"/>
              <a:buFontTx/>
              <a:buChar char="•"/>
            </a:pPr>
            <a:r>
              <a:rPr lang="en-US" sz="2400" dirty="0"/>
              <a:t>Identify issues and concerns surrounding mental health and substance abuse services in the African American community </a:t>
            </a:r>
          </a:p>
          <a:p>
            <a:pPr marL="342900" indent="-342900" eaLnBrk="0" hangingPunct="0">
              <a:spcBef>
                <a:spcPct val="20000"/>
              </a:spcBef>
              <a:buClr>
                <a:schemeClr val="folHlink"/>
              </a:buClr>
              <a:buSzPct val="90000"/>
            </a:pPr>
            <a:endParaRPr lang="en-US" sz="1000" dirty="0"/>
          </a:p>
          <a:p>
            <a:pPr marL="342900" indent="-342900" eaLnBrk="0" hangingPunct="0">
              <a:spcBef>
                <a:spcPct val="20000"/>
              </a:spcBef>
              <a:buClr>
                <a:schemeClr val="folHlink"/>
              </a:buClr>
              <a:buSzPct val="90000"/>
              <a:buFontTx/>
              <a:buChar char="•"/>
            </a:pPr>
            <a:r>
              <a:rPr lang="en-US" sz="2400" dirty="0"/>
              <a:t>Provide recommendations to make services more effective and culturally appropriate </a:t>
            </a:r>
          </a:p>
          <a:p>
            <a:pPr marL="342900" indent="-342900" eaLnBrk="0" hangingPunct="0">
              <a:spcBef>
                <a:spcPct val="20000"/>
              </a:spcBef>
              <a:buClr>
                <a:schemeClr val="folHlink"/>
              </a:buClr>
              <a:buSzPct val="90000"/>
            </a:pPr>
            <a:endParaRPr lang="en-US" sz="1000" dirty="0"/>
          </a:p>
          <a:p>
            <a:pPr marL="342900" indent="-342900" eaLnBrk="0" hangingPunct="0">
              <a:spcBef>
                <a:spcPct val="20000"/>
              </a:spcBef>
              <a:buClr>
                <a:schemeClr val="folHlink"/>
              </a:buClr>
              <a:buSzPct val="90000"/>
              <a:buFontTx/>
              <a:buChar char="•"/>
            </a:pPr>
            <a:r>
              <a:rPr lang="en-US" sz="2400" dirty="0"/>
              <a:t>Support Alameda County’s Strategic Vision within local/state/federal budget realities</a:t>
            </a:r>
          </a:p>
        </p:txBody>
      </p:sp>
      <p:grpSp>
        <p:nvGrpSpPr>
          <p:cNvPr id="17413" name="Group 44"/>
          <p:cNvGrpSpPr>
            <a:grpSpLocks/>
          </p:cNvGrpSpPr>
          <p:nvPr/>
        </p:nvGrpSpPr>
        <p:grpSpPr bwMode="auto">
          <a:xfrm rot="226815">
            <a:off x="898054" y="4444791"/>
            <a:ext cx="4419600" cy="2732087"/>
            <a:chOff x="949" y="1500"/>
            <a:chExt cx="4561" cy="2676"/>
          </a:xfrm>
        </p:grpSpPr>
        <p:pic>
          <p:nvPicPr>
            <p:cNvPr id="17414" name="Picture 5" descr="workforcedevelopment.JPG"/>
            <p:cNvPicPr>
              <a:picLocks noChangeAspect="1" noChangeArrowheads="1"/>
            </p:cNvPicPr>
            <p:nvPr/>
          </p:nvPicPr>
          <p:blipFill>
            <a:blip r:embed="rId3"/>
            <a:srcRect/>
            <a:stretch>
              <a:fillRect/>
            </a:stretch>
          </p:blipFill>
          <p:spPr bwMode="auto">
            <a:xfrm rot="-163554">
              <a:off x="949" y="1500"/>
              <a:ext cx="4561" cy="2676"/>
            </a:xfrm>
            <a:prstGeom prst="rect">
              <a:avLst/>
            </a:prstGeom>
            <a:noFill/>
            <a:ln w="9525">
              <a:noFill/>
              <a:miter lim="800000"/>
              <a:headEnd/>
              <a:tailEnd/>
            </a:ln>
          </p:spPr>
        </p:pic>
        <p:pic>
          <p:nvPicPr>
            <p:cNvPr id="17415" name="Picture 43"/>
            <p:cNvPicPr>
              <a:picLocks noChangeAspect="1" noChangeArrowheads="1"/>
            </p:cNvPicPr>
            <p:nvPr/>
          </p:nvPicPr>
          <p:blipFill>
            <a:blip r:embed="rId4"/>
            <a:srcRect/>
            <a:stretch/>
          </p:blipFill>
          <p:spPr bwMode="auto">
            <a:xfrm rot="21324834">
              <a:off x="1343" y="1924"/>
              <a:ext cx="3700" cy="1760"/>
            </a:xfrm>
            <a:prstGeom prst="rect">
              <a:avLst/>
            </a:prstGeom>
            <a:noFill/>
            <a:ln w="9525">
              <a:noFill/>
              <a:miter lim="800000"/>
              <a:headEnd/>
              <a:tailEnd/>
            </a:ln>
          </p:spPr>
        </p:pic>
      </p:grpSp>
      <p:pic>
        <p:nvPicPr>
          <p:cNvPr id="3" name="Picture 2" descr="A pair of hands holding each other&#10;&#10;Description automatically generated">
            <a:extLst>
              <a:ext uri="{FF2B5EF4-FFF2-40B4-BE49-F238E27FC236}">
                <a16:creationId xmlns:a16="http://schemas.microsoft.com/office/drawing/2014/main" id="{4969F742-4A16-1C49-A940-C8E68DCC051C}"/>
              </a:ext>
            </a:extLst>
          </p:cNvPr>
          <p:cNvPicPr>
            <a:picLocks noChangeAspect="1"/>
          </p:cNvPicPr>
          <p:nvPr/>
        </p:nvPicPr>
        <p:blipFill>
          <a:blip r:embed="rId5"/>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63118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txBox="1">
            <a:spLocks noGrp="1"/>
          </p:cNvSpPr>
          <p:nvPr/>
        </p:nvSpPr>
        <p:spPr bwMode="auto">
          <a:xfrm>
            <a:off x="6731000" y="6464300"/>
            <a:ext cx="2133600" cy="365125"/>
          </a:xfrm>
          <a:prstGeom prst="rect">
            <a:avLst/>
          </a:prstGeom>
          <a:noFill/>
          <a:ln w="9525">
            <a:noFill/>
            <a:miter lim="800000"/>
            <a:headEnd/>
            <a:tailEnd/>
          </a:ln>
        </p:spPr>
        <p:txBody>
          <a:bodyPr anchor="ctr"/>
          <a:lstStyle/>
          <a:p>
            <a:pPr algn="r"/>
            <a:fld id="{F5A5417F-9C5B-4F76-A51F-E382D2CA5570}" type="slidenum">
              <a:rPr lang="en-US" sz="900"/>
              <a:pPr algn="r"/>
              <a:t>12</a:t>
            </a:fld>
            <a:endParaRPr lang="en-US" sz="900"/>
          </a:p>
        </p:txBody>
      </p:sp>
      <p:sp>
        <p:nvSpPr>
          <p:cNvPr id="19458" name="Line 6"/>
          <p:cNvSpPr>
            <a:spLocks noChangeShapeType="1"/>
          </p:cNvSpPr>
          <p:nvPr/>
        </p:nvSpPr>
        <p:spPr bwMode="auto">
          <a:xfrm>
            <a:off x="381000" y="1371600"/>
            <a:ext cx="8305800" cy="0"/>
          </a:xfrm>
          <a:prstGeom prst="line">
            <a:avLst/>
          </a:prstGeom>
          <a:noFill/>
          <a:ln w="19050">
            <a:solidFill>
              <a:schemeClr val="hlink"/>
            </a:solidFill>
            <a:round/>
            <a:headEnd/>
            <a:tailEnd/>
          </a:ln>
        </p:spPr>
        <p:txBody>
          <a:bodyPr/>
          <a:lstStyle/>
          <a:p>
            <a:endParaRPr lang="en-US"/>
          </a:p>
        </p:txBody>
      </p:sp>
      <p:pic>
        <p:nvPicPr>
          <p:cNvPr id="19460" name="Picture 21"/>
          <p:cNvPicPr>
            <a:picLocks noChangeAspect="1" noChangeArrowheads="1"/>
          </p:cNvPicPr>
          <p:nvPr/>
        </p:nvPicPr>
        <p:blipFill>
          <a:blip r:embed="rId3"/>
          <a:srcRect/>
          <a:stretch>
            <a:fillRect/>
          </a:stretch>
        </p:blipFill>
        <p:spPr bwMode="auto">
          <a:xfrm>
            <a:off x="1014414" y="5957888"/>
            <a:ext cx="990600" cy="903287"/>
          </a:xfrm>
          <a:prstGeom prst="rect">
            <a:avLst/>
          </a:prstGeom>
          <a:noFill/>
          <a:ln w="9525">
            <a:noFill/>
            <a:miter lim="800000"/>
            <a:headEnd/>
            <a:tailEnd/>
          </a:ln>
        </p:spPr>
      </p:pic>
      <p:pic>
        <p:nvPicPr>
          <p:cNvPr id="19461" name="Picture 22"/>
          <p:cNvPicPr>
            <a:picLocks noChangeAspect="1" noChangeArrowheads="1"/>
          </p:cNvPicPr>
          <p:nvPr/>
        </p:nvPicPr>
        <p:blipFill>
          <a:blip r:embed="rId4"/>
          <a:srcRect/>
          <a:stretch>
            <a:fillRect/>
          </a:stretch>
        </p:blipFill>
        <p:spPr bwMode="auto">
          <a:xfrm>
            <a:off x="2012157" y="5927725"/>
            <a:ext cx="1047750" cy="930275"/>
          </a:xfrm>
          <a:prstGeom prst="rect">
            <a:avLst/>
          </a:prstGeom>
          <a:noFill/>
          <a:ln w="9525">
            <a:noFill/>
            <a:miter lim="800000"/>
            <a:headEnd/>
            <a:tailEnd/>
          </a:ln>
        </p:spPr>
      </p:pic>
      <p:pic>
        <p:nvPicPr>
          <p:cNvPr id="19462" name="Picture 24"/>
          <p:cNvPicPr>
            <a:picLocks noChangeAspect="1" noChangeArrowheads="1"/>
          </p:cNvPicPr>
          <p:nvPr/>
        </p:nvPicPr>
        <p:blipFill>
          <a:blip r:embed="rId5"/>
          <a:srcRect/>
          <a:stretch>
            <a:fillRect/>
          </a:stretch>
        </p:blipFill>
        <p:spPr bwMode="auto">
          <a:xfrm>
            <a:off x="3066257" y="5937250"/>
            <a:ext cx="1019175" cy="904875"/>
          </a:xfrm>
          <a:prstGeom prst="rect">
            <a:avLst/>
          </a:prstGeom>
          <a:noFill/>
          <a:ln w="9525">
            <a:noFill/>
            <a:miter lim="800000"/>
            <a:headEnd/>
            <a:tailEnd/>
          </a:ln>
        </p:spPr>
      </p:pic>
      <p:pic>
        <p:nvPicPr>
          <p:cNvPr id="19463" name="Picture 25"/>
          <p:cNvPicPr>
            <a:picLocks noChangeAspect="1" noChangeArrowheads="1"/>
          </p:cNvPicPr>
          <p:nvPr/>
        </p:nvPicPr>
        <p:blipFill>
          <a:blip r:embed="rId6"/>
          <a:srcRect/>
          <a:stretch>
            <a:fillRect/>
          </a:stretch>
        </p:blipFill>
        <p:spPr bwMode="auto">
          <a:xfrm>
            <a:off x="4066382" y="5940425"/>
            <a:ext cx="904875" cy="914400"/>
          </a:xfrm>
          <a:prstGeom prst="rect">
            <a:avLst/>
          </a:prstGeom>
          <a:noFill/>
          <a:ln w="9525">
            <a:noFill/>
            <a:miter lim="800000"/>
            <a:headEnd/>
            <a:tailEnd/>
          </a:ln>
        </p:spPr>
      </p:pic>
      <p:sp>
        <p:nvSpPr>
          <p:cNvPr id="19467" name="Rectangle 36"/>
          <p:cNvSpPr>
            <a:spLocks noChangeArrowheads="1"/>
          </p:cNvSpPr>
          <p:nvPr/>
        </p:nvSpPr>
        <p:spPr bwMode="auto">
          <a:xfrm>
            <a:off x="914400" y="277813"/>
            <a:ext cx="7772400" cy="1143000"/>
          </a:xfrm>
          <a:prstGeom prst="rect">
            <a:avLst/>
          </a:prstGeom>
          <a:noFill/>
          <a:ln w="9525">
            <a:noFill/>
            <a:miter lim="800000"/>
            <a:headEnd/>
            <a:tailEnd/>
          </a:ln>
        </p:spPr>
        <p:txBody>
          <a:bodyPr anchor="ctr"/>
          <a:lstStyle/>
          <a:p>
            <a:pPr algn="ctr" eaLnBrk="0" hangingPunct="0"/>
            <a:r>
              <a:rPr lang="en-US" sz="4200" b="1" dirty="0"/>
              <a:t>Issues</a:t>
            </a:r>
            <a:r>
              <a:rPr lang="en-US" sz="4200" b="1" dirty="0">
                <a:solidFill>
                  <a:schemeClr val="tx2"/>
                </a:solidFill>
              </a:rPr>
              <a:t> </a:t>
            </a:r>
            <a:r>
              <a:rPr lang="en-US" sz="4200" b="1" dirty="0"/>
              <a:t>Addressed</a:t>
            </a:r>
          </a:p>
        </p:txBody>
      </p:sp>
      <p:sp>
        <p:nvSpPr>
          <p:cNvPr id="19468" name="Rectangle 37"/>
          <p:cNvSpPr>
            <a:spLocks noChangeArrowheads="1"/>
          </p:cNvSpPr>
          <p:nvPr/>
        </p:nvSpPr>
        <p:spPr bwMode="auto">
          <a:xfrm>
            <a:off x="953589" y="1447800"/>
            <a:ext cx="7772400" cy="4724400"/>
          </a:xfrm>
          <a:prstGeom prst="rect">
            <a:avLst/>
          </a:prstGeom>
          <a:noFill/>
          <a:ln w="9525">
            <a:noFill/>
            <a:miter lim="800000"/>
            <a:headEnd/>
            <a:tailEnd/>
          </a:ln>
        </p:spPr>
        <p:txBody>
          <a:bodyPr/>
          <a:lstStyle/>
          <a:p>
            <a:pPr marL="342900" indent="-342900" eaLnBrk="0" hangingPunct="0">
              <a:spcBef>
                <a:spcPct val="20000"/>
              </a:spcBef>
              <a:buClr>
                <a:schemeClr val="folHlink"/>
              </a:buClr>
              <a:buSzPct val="90000"/>
              <a:buFontTx/>
              <a:buChar char="•"/>
            </a:pPr>
            <a:r>
              <a:rPr lang="en-US" sz="2400" dirty="0"/>
              <a:t>Biased and inaccurate diagnoses</a:t>
            </a:r>
          </a:p>
          <a:p>
            <a:pPr marL="342900" indent="-342900" eaLnBrk="0" hangingPunct="0">
              <a:spcBef>
                <a:spcPct val="20000"/>
              </a:spcBef>
              <a:buClr>
                <a:schemeClr val="folHlink"/>
              </a:buClr>
              <a:buSzPct val="90000"/>
              <a:buFontTx/>
              <a:buChar char="•"/>
            </a:pPr>
            <a:endParaRPr lang="en-US" sz="1000" dirty="0"/>
          </a:p>
          <a:p>
            <a:pPr marL="342900" indent="-342900" eaLnBrk="0" hangingPunct="0">
              <a:spcBef>
                <a:spcPct val="20000"/>
              </a:spcBef>
              <a:buClr>
                <a:schemeClr val="folHlink"/>
              </a:buClr>
              <a:buSzPct val="90000"/>
              <a:buFontTx/>
              <a:buChar char="•"/>
            </a:pPr>
            <a:r>
              <a:rPr lang="en-US" sz="2400" dirty="0"/>
              <a:t>Disparities in utilization of services (e.g. over- representation in restrictive, often involuntary, settings), yet inconsistent outcomes</a:t>
            </a:r>
          </a:p>
          <a:p>
            <a:pPr marL="342900" indent="-342900" eaLnBrk="0" hangingPunct="0">
              <a:spcBef>
                <a:spcPct val="20000"/>
              </a:spcBef>
              <a:buClr>
                <a:schemeClr val="folHlink"/>
              </a:buClr>
              <a:buSzPct val="90000"/>
            </a:pPr>
            <a:endParaRPr lang="en-US" sz="1000" dirty="0"/>
          </a:p>
          <a:p>
            <a:pPr marL="342900" indent="-342900" eaLnBrk="0" hangingPunct="0">
              <a:spcBef>
                <a:spcPct val="20000"/>
              </a:spcBef>
              <a:buClr>
                <a:schemeClr val="folHlink"/>
              </a:buClr>
              <a:buSzPct val="90000"/>
              <a:buFontTx/>
              <a:buChar char="•"/>
            </a:pPr>
            <a:r>
              <a:rPr lang="en-US" sz="2400" dirty="0"/>
              <a:t>Societal factors: cultural stigma, historical trauma, discrimination </a:t>
            </a:r>
          </a:p>
          <a:p>
            <a:pPr marL="342900" indent="-342900" eaLnBrk="0" hangingPunct="0">
              <a:spcBef>
                <a:spcPct val="20000"/>
              </a:spcBef>
              <a:buClr>
                <a:schemeClr val="folHlink"/>
              </a:buClr>
              <a:buSzPct val="90000"/>
            </a:pPr>
            <a:endParaRPr lang="en-US" sz="1000" dirty="0"/>
          </a:p>
          <a:p>
            <a:pPr marL="342900" indent="-342900" eaLnBrk="0" hangingPunct="0">
              <a:spcBef>
                <a:spcPct val="20000"/>
              </a:spcBef>
              <a:buClr>
                <a:schemeClr val="folHlink"/>
              </a:buClr>
              <a:buSzPct val="90000"/>
              <a:buFontTx/>
              <a:buChar char="•"/>
            </a:pPr>
            <a:r>
              <a:rPr lang="en-US" sz="2400" dirty="0"/>
              <a:t>Multiple health care providers; “piecemeal” services; incorrect medications </a:t>
            </a:r>
          </a:p>
          <a:p>
            <a:pPr marL="342900" indent="-342900" eaLnBrk="0" hangingPunct="0">
              <a:spcBef>
                <a:spcPct val="20000"/>
              </a:spcBef>
              <a:buClr>
                <a:schemeClr val="folHlink"/>
              </a:buClr>
              <a:buSzPct val="90000"/>
              <a:buFontTx/>
              <a:buChar char="•"/>
            </a:pPr>
            <a:r>
              <a:rPr lang="en-US" sz="2400" dirty="0"/>
              <a:t>Need for non-behavioral health community supports</a:t>
            </a:r>
          </a:p>
        </p:txBody>
      </p:sp>
      <p:pic>
        <p:nvPicPr>
          <p:cNvPr id="19469" name="Picture 38"/>
          <p:cNvPicPr>
            <a:picLocks noChangeAspect="1" noChangeArrowheads="1"/>
          </p:cNvPicPr>
          <p:nvPr/>
        </p:nvPicPr>
        <p:blipFill>
          <a:blip r:embed="rId7"/>
          <a:srcRect/>
          <a:stretch>
            <a:fillRect/>
          </a:stretch>
        </p:blipFill>
        <p:spPr bwMode="auto">
          <a:xfrm>
            <a:off x="4964907" y="5940425"/>
            <a:ext cx="990600" cy="901700"/>
          </a:xfrm>
          <a:prstGeom prst="rect">
            <a:avLst/>
          </a:prstGeom>
          <a:noFill/>
          <a:ln w="9525">
            <a:noFill/>
            <a:miter lim="800000"/>
            <a:headEnd/>
            <a:tailEnd/>
          </a:ln>
        </p:spPr>
      </p:pic>
      <p:pic>
        <p:nvPicPr>
          <p:cNvPr id="2" name="Picture 1" descr="A pair of hands holding each other&#10;&#10;Description automatically generated">
            <a:extLst>
              <a:ext uri="{FF2B5EF4-FFF2-40B4-BE49-F238E27FC236}">
                <a16:creationId xmlns:a16="http://schemas.microsoft.com/office/drawing/2014/main" id="{7296A879-765E-505A-EFFF-4E212D274F88}"/>
              </a:ext>
            </a:extLst>
          </p:cNvPr>
          <p:cNvPicPr>
            <a:picLocks noChangeAspect="1"/>
          </p:cNvPicPr>
          <p:nvPr/>
        </p:nvPicPr>
        <p:blipFill>
          <a:blip r:embed="rId8"/>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250464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Line 6"/>
          <p:cNvSpPr>
            <a:spLocks noChangeShapeType="1"/>
          </p:cNvSpPr>
          <p:nvPr/>
        </p:nvSpPr>
        <p:spPr bwMode="auto">
          <a:xfrm>
            <a:off x="381000" y="1371600"/>
            <a:ext cx="8305800" cy="0"/>
          </a:xfrm>
          <a:prstGeom prst="line">
            <a:avLst/>
          </a:prstGeom>
          <a:noFill/>
          <a:ln w="19050">
            <a:solidFill>
              <a:schemeClr val="hlink"/>
            </a:solidFill>
            <a:round/>
            <a:headEnd/>
            <a:tailEnd/>
          </a:ln>
        </p:spPr>
        <p:txBody>
          <a:bodyPr/>
          <a:lstStyle/>
          <a:p>
            <a:endParaRPr lang="en-US"/>
          </a:p>
        </p:txBody>
      </p:sp>
      <p:sp>
        <p:nvSpPr>
          <p:cNvPr id="25603" name="Rectangle 31"/>
          <p:cNvSpPr>
            <a:spLocks noChangeArrowheads="1"/>
          </p:cNvSpPr>
          <p:nvPr/>
        </p:nvSpPr>
        <p:spPr bwMode="auto">
          <a:xfrm>
            <a:off x="914400" y="277813"/>
            <a:ext cx="7772400" cy="1143000"/>
          </a:xfrm>
          <a:prstGeom prst="rect">
            <a:avLst/>
          </a:prstGeom>
          <a:noFill/>
          <a:ln w="9525">
            <a:noFill/>
            <a:miter lim="800000"/>
            <a:headEnd/>
            <a:tailEnd/>
          </a:ln>
        </p:spPr>
        <p:txBody>
          <a:bodyPr anchor="ctr"/>
          <a:lstStyle/>
          <a:p>
            <a:pPr algn="ctr" eaLnBrk="0" hangingPunct="0"/>
            <a:r>
              <a:rPr lang="en-US" sz="4200" b="1" dirty="0"/>
              <a:t>The Landscape</a:t>
            </a:r>
          </a:p>
        </p:txBody>
      </p:sp>
      <p:sp>
        <p:nvSpPr>
          <p:cNvPr id="25604" name="Rectangle 32"/>
          <p:cNvSpPr>
            <a:spLocks noChangeArrowheads="1"/>
          </p:cNvSpPr>
          <p:nvPr/>
        </p:nvSpPr>
        <p:spPr bwMode="auto">
          <a:xfrm>
            <a:off x="953589" y="1410426"/>
            <a:ext cx="8077200" cy="4953000"/>
          </a:xfrm>
          <a:prstGeom prst="rect">
            <a:avLst/>
          </a:prstGeom>
          <a:noFill/>
          <a:ln w="9525">
            <a:noFill/>
            <a:miter lim="800000"/>
            <a:headEnd/>
            <a:tailEnd/>
          </a:ln>
        </p:spPr>
        <p:txBody>
          <a:bodyPr/>
          <a:lstStyle/>
          <a:p>
            <a:pPr marL="342900" indent="-342900" eaLnBrk="0" hangingPunct="0">
              <a:spcBef>
                <a:spcPct val="20000"/>
              </a:spcBef>
              <a:buClr>
                <a:schemeClr val="folHlink"/>
              </a:buClr>
              <a:buSzPct val="90000"/>
              <a:buFontTx/>
              <a:buChar char="•"/>
            </a:pPr>
            <a:r>
              <a:rPr lang="en-US" b="1" u="sng" dirty="0"/>
              <a:t>Fewer than 4% of social workers and 2% of psychologists and psychiatrists in U.S. are African American</a:t>
            </a:r>
            <a:r>
              <a:rPr lang="en-US" b="1" dirty="0"/>
              <a:t> </a:t>
            </a:r>
            <a:r>
              <a:rPr lang="en-US" sz="1600" b="1" i="1" dirty="0">
                <a:solidFill>
                  <a:schemeClr val="folHlink"/>
                </a:solidFill>
              </a:rPr>
              <a:t>(National Association of Black Social Workers)</a:t>
            </a:r>
          </a:p>
          <a:p>
            <a:pPr marL="800100" lvl="1" indent="-342900" eaLnBrk="0" hangingPunct="0">
              <a:spcBef>
                <a:spcPct val="20000"/>
              </a:spcBef>
              <a:buClr>
                <a:schemeClr val="folHlink"/>
              </a:buClr>
              <a:buSzPct val="90000"/>
              <a:buFontTx/>
              <a:buChar char="•"/>
            </a:pPr>
            <a:r>
              <a:rPr lang="en-US" sz="1600" b="1" i="1" u="sng" dirty="0">
                <a:solidFill>
                  <a:srgbClr val="FF0000"/>
                </a:solidFill>
              </a:rPr>
              <a:t>Incentive programs for targeted recruitment and professional mentoring</a:t>
            </a:r>
          </a:p>
          <a:p>
            <a:pPr eaLnBrk="0" hangingPunct="0">
              <a:spcBef>
                <a:spcPct val="20000"/>
              </a:spcBef>
              <a:buClr>
                <a:schemeClr val="folHlink"/>
              </a:buClr>
              <a:buSzPct val="90000"/>
            </a:pPr>
            <a:endParaRPr lang="en-US" sz="1600" b="1" i="1" u="sng" dirty="0">
              <a:solidFill>
                <a:schemeClr val="folHlink"/>
              </a:solidFill>
            </a:endParaRPr>
          </a:p>
          <a:p>
            <a:pPr marL="342900" indent="-342900" eaLnBrk="0" hangingPunct="0">
              <a:spcBef>
                <a:spcPct val="20000"/>
              </a:spcBef>
              <a:buClr>
                <a:schemeClr val="folHlink"/>
              </a:buClr>
              <a:buSzPct val="90000"/>
              <a:buFontTx/>
              <a:buChar char="•"/>
            </a:pPr>
            <a:r>
              <a:rPr lang="en-US" dirty="0"/>
              <a:t>African American students are more likely to be suspended from school then any other at an alarming rate</a:t>
            </a:r>
          </a:p>
          <a:p>
            <a:pPr marL="342900" indent="-342900" eaLnBrk="0" hangingPunct="0">
              <a:spcBef>
                <a:spcPct val="20000"/>
              </a:spcBef>
              <a:buClr>
                <a:schemeClr val="folHlink"/>
              </a:buClr>
              <a:buSzPct val="90000"/>
              <a:buFontTx/>
              <a:buChar char="•"/>
            </a:pPr>
            <a:endParaRPr lang="en-US" dirty="0"/>
          </a:p>
          <a:p>
            <a:pPr marL="342900" indent="-342900" eaLnBrk="0" hangingPunct="0">
              <a:spcBef>
                <a:spcPct val="20000"/>
              </a:spcBef>
              <a:buClr>
                <a:schemeClr val="folHlink"/>
              </a:buClr>
              <a:buSzPct val="90000"/>
              <a:buFontTx/>
              <a:buChar char="•"/>
            </a:pPr>
            <a:r>
              <a:rPr lang="en-US" dirty="0"/>
              <a:t>African American living with mental illness are more likely to be incarcerated</a:t>
            </a:r>
          </a:p>
          <a:p>
            <a:pPr marL="342900" indent="-342900" eaLnBrk="0" hangingPunct="0">
              <a:spcBef>
                <a:spcPct val="20000"/>
              </a:spcBef>
              <a:buClr>
                <a:schemeClr val="folHlink"/>
              </a:buClr>
              <a:buSzPct val="90000"/>
            </a:pPr>
            <a:endParaRPr lang="en-US" sz="1600" i="1" dirty="0">
              <a:solidFill>
                <a:schemeClr val="folHlink"/>
              </a:solidFill>
            </a:endParaRPr>
          </a:p>
          <a:p>
            <a:pPr marL="342900" indent="-342900" eaLnBrk="0" hangingPunct="0">
              <a:spcBef>
                <a:spcPct val="20000"/>
              </a:spcBef>
              <a:buClr>
                <a:schemeClr val="folHlink"/>
              </a:buClr>
              <a:buSzPct val="90000"/>
              <a:buFontTx/>
              <a:buChar char="•"/>
            </a:pPr>
            <a:r>
              <a:rPr lang="en-US" dirty="0"/>
              <a:t>Nationally, 63% of African Americans view depression as a personal weakness </a:t>
            </a:r>
            <a:r>
              <a:rPr lang="en-US" sz="1600" i="1" dirty="0">
                <a:solidFill>
                  <a:schemeClr val="folHlink"/>
                </a:solidFill>
              </a:rPr>
              <a:t>(Mental Health America Survey)</a:t>
            </a:r>
          </a:p>
          <a:p>
            <a:pPr marL="342900" indent="-342900" eaLnBrk="0" hangingPunct="0">
              <a:spcBef>
                <a:spcPct val="20000"/>
              </a:spcBef>
              <a:buClr>
                <a:schemeClr val="folHlink"/>
              </a:buClr>
              <a:buSzPct val="90000"/>
            </a:pPr>
            <a:endParaRPr lang="en-US" sz="1600" i="1" dirty="0">
              <a:solidFill>
                <a:schemeClr val="folHlink"/>
              </a:solidFill>
            </a:endParaRPr>
          </a:p>
          <a:p>
            <a:pPr marL="342900" indent="-342900" eaLnBrk="0" hangingPunct="0">
              <a:spcBef>
                <a:spcPct val="20000"/>
              </a:spcBef>
              <a:buClr>
                <a:schemeClr val="folHlink"/>
              </a:buClr>
              <a:buSzPct val="90000"/>
              <a:buFontTx/>
              <a:buChar char="•"/>
            </a:pPr>
            <a:r>
              <a:rPr lang="en-US" dirty="0"/>
              <a:t>Co-occurring diagnoses and “self-medication” affect 70% of all BHCS consumers </a:t>
            </a:r>
            <a:r>
              <a:rPr lang="en-US" sz="1600" i="1" dirty="0">
                <a:solidFill>
                  <a:schemeClr val="folHlink"/>
                </a:solidFill>
              </a:rPr>
              <a:t>(BHCS System Data)</a:t>
            </a:r>
          </a:p>
          <a:p>
            <a:pPr marL="342900" indent="-342900" eaLnBrk="0" hangingPunct="0">
              <a:spcBef>
                <a:spcPct val="20000"/>
              </a:spcBef>
              <a:buClr>
                <a:schemeClr val="folHlink"/>
              </a:buClr>
              <a:buSzPct val="90000"/>
            </a:pPr>
            <a:endParaRPr lang="en-US" sz="1600" i="1" dirty="0">
              <a:solidFill>
                <a:schemeClr val="folHlink"/>
              </a:solidFill>
            </a:endParaRPr>
          </a:p>
          <a:p>
            <a:pPr marL="342900" indent="-342900" eaLnBrk="0" hangingPunct="0">
              <a:spcBef>
                <a:spcPct val="20000"/>
              </a:spcBef>
              <a:buClr>
                <a:schemeClr val="folHlink"/>
              </a:buClr>
              <a:buSzPct val="90000"/>
            </a:pPr>
            <a:endParaRPr lang="en-US" sz="1600" b="1" i="1" u="sng" dirty="0">
              <a:solidFill>
                <a:schemeClr val="folHlink"/>
              </a:solidFill>
            </a:endParaRPr>
          </a:p>
        </p:txBody>
      </p:sp>
      <p:pic>
        <p:nvPicPr>
          <p:cNvPr id="2" name="Picture 1" descr="A pair of hands holding each other&#10;&#10;Description automatically generated">
            <a:extLst>
              <a:ext uri="{FF2B5EF4-FFF2-40B4-BE49-F238E27FC236}">
                <a16:creationId xmlns:a16="http://schemas.microsoft.com/office/drawing/2014/main" id="{72FD2D89-E428-07C2-69CF-A10FF8CD505B}"/>
              </a:ext>
            </a:extLst>
          </p:cNvPr>
          <p:cNvPicPr>
            <a:picLocks noChangeAspect="1"/>
          </p:cNvPicPr>
          <p:nvPr/>
        </p:nvPicPr>
        <p:blipFill>
          <a:blip r:embed="rId3"/>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173788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2725E-A7FB-4760-BA17-B9AB32D9C263}"/>
              </a:ext>
            </a:extLst>
          </p:cNvPr>
          <p:cNvSpPr>
            <a:spLocks noGrp="1"/>
          </p:cNvSpPr>
          <p:nvPr>
            <p:ph idx="1"/>
          </p:nvPr>
        </p:nvSpPr>
        <p:spPr>
          <a:xfrm>
            <a:off x="2276570" y="2600782"/>
            <a:ext cx="5117007" cy="1239702"/>
          </a:xfrm>
        </p:spPr>
        <p:txBody>
          <a:bodyPr/>
          <a:lstStyle/>
          <a:p>
            <a:pPr marL="0" indent="0" algn="ctr">
              <a:buNone/>
            </a:pPr>
            <a:r>
              <a:rPr lang="en-US" sz="3200" dirty="0"/>
              <a:t>Please put your responses in the chat</a:t>
            </a:r>
          </a:p>
          <a:p>
            <a:pPr marL="0" indent="0" algn="ctr">
              <a:buNone/>
            </a:pPr>
            <a:endParaRPr lang="en-US" sz="3200" dirty="0"/>
          </a:p>
          <a:p>
            <a:pPr marL="0" indent="0" algn="ctr">
              <a:buNone/>
            </a:pPr>
            <a:r>
              <a:rPr lang="en-US" sz="3200" b="1" dirty="0"/>
              <a:t>That’s true for African Americans too! </a:t>
            </a:r>
          </a:p>
        </p:txBody>
      </p:sp>
      <p:sp>
        <p:nvSpPr>
          <p:cNvPr id="4" name="Rectangle 31"/>
          <p:cNvSpPr>
            <a:spLocks noChangeArrowheads="1"/>
          </p:cNvSpPr>
          <p:nvPr/>
        </p:nvSpPr>
        <p:spPr bwMode="auto">
          <a:xfrm>
            <a:off x="1031001" y="840785"/>
            <a:ext cx="8014808" cy="1143000"/>
          </a:xfrm>
          <a:prstGeom prst="rect">
            <a:avLst/>
          </a:prstGeom>
          <a:noFill/>
          <a:ln w="9525">
            <a:noFill/>
            <a:miter lim="800000"/>
            <a:headEnd/>
            <a:tailEnd/>
          </a:ln>
        </p:spPr>
        <p:txBody>
          <a:bodyPr anchor="ctr"/>
          <a:lstStyle/>
          <a:p>
            <a:pPr algn="ctr" eaLnBrk="0" hangingPunct="0"/>
            <a:r>
              <a:rPr lang="en-US" sz="3500" b="1" dirty="0"/>
              <a:t>What do all people need to feel good </a:t>
            </a:r>
          </a:p>
          <a:p>
            <a:pPr algn="ctr" eaLnBrk="0" hangingPunct="0"/>
            <a:r>
              <a:rPr lang="en-US" sz="3500" b="1" dirty="0"/>
              <a:t>about themselves and thrive?</a:t>
            </a:r>
          </a:p>
        </p:txBody>
      </p:sp>
      <p:pic>
        <p:nvPicPr>
          <p:cNvPr id="6" name="Picture 5"/>
          <p:cNvPicPr>
            <a:picLocks noChangeAspect="1"/>
          </p:cNvPicPr>
          <p:nvPr/>
        </p:nvPicPr>
        <p:blipFill rotWithShape="1">
          <a:blip r:embed="rId2"/>
          <a:srcRect t="-3" r="22667" b="-149964"/>
          <a:stretch/>
        </p:blipFill>
        <p:spPr>
          <a:xfrm>
            <a:off x="1789625" y="2000764"/>
            <a:ext cx="6430770" cy="45719"/>
          </a:xfrm>
          <a:prstGeom prst="rect">
            <a:avLst/>
          </a:prstGeom>
        </p:spPr>
      </p:pic>
      <p:pic>
        <p:nvPicPr>
          <p:cNvPr id="2" name="Picture 1" descr="A pair of hands holding each other&#10;&#10;Description automatically generated">
            <a:extLst>
              <a:ext uri="{FF2B5EF4-FFF2-40B4-BE49-F238E27FC236}">
                <a16:creationId xmlns:a16="http://schemas.microsoft.com/office/drawing/2014/main" id="{62BF9E5C-8D1F-4053-19BA-4CA5ED4EB1EA}"/>
              </a:ext>
            </a:extLst>
          </p:cNvPr>
          <p:cNvPicPr>
            <a:picLocks noChangeAspect="1"/>
          </p:cNvPicPr>
          <p:nvPr/>
        </p:nvPicPr>
        <p:blipFill>
          <a:blip r:embed="rId3"/>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4709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6"/>
          <p:cNvSpPr>
            <a:spLocks noChangeShapeType="1"/>
          </p:cNvSpPr>
          <p:nvPr/>
        </p:nvSpPr>
        <p:spPr bwMode="auto">
          <a:xfrm>
            <a:off x="381000" y="1371600"/>
            <a:ext cx="8305800" cy="0"/>
          </a:xfrm>
          <a:prstGeom prst="line">
            <a:avLst/>
          </a:prstGeom>
          <a:noFill/>
          <a:ln w="19050">
            <a:solidFill>
              <a:schemeClr val="hlink"/>
            </a:solidFill>
            <a:round/>
            <a:headEnd/>
            <a:tailEnd/>
          </a:ln>
        </p:spPr>
        <p:txBody>
          <a:bodyPr/>
          <a:lstStyle/>
          <a:p>
            <a:endParaRPr lang="en-US"/>
          </a:p>
        </p:txBody>
      </p:sp>
      <p:sp>
        <p:nvSpPr>
          <p:cNvPr id="27651" name="Rectangle 38"/>
          <p:cNvSpPr>
            <a:spLocks noChangeArrowheads="1"/>
          </p:cNvSpPr>
          <p:nvPr/>
        </p:nvSpPr>
        <p:spPr bwMode="auto">
          <a:xfrm>
            <a:off x="1345475" y="381001"/>
            <a:ext cx="7341325" cy="1143000"/>
          </a:xfrm>
          <a:prstGeom prst="rect">
            <a:avLst/>
          </a:prstGeom>
          <a:noFill/>
          <a:ln w="9525">
            <a:noFill/>
            <a:miter lim="800000"/>
            <a:headEnd/>
            <a:tailEnd/>
          </a:ln>
        </p:spPr>
        <p:txBody>
          <a:bodyPr anchor="ctr"/>
          <a:lstStyle/>
          <a:p>
            <a:pPr algn="ctr" eaLnBrk="0" hangingPunct="0"/>
            <a:r>
              <a:rPr lang="en-US" sz="3600" b="1" dirty="0"/>
              <a:t>FACTS: Children &amp; Youth </a:t>
            </a:r>
            <a:r>
              <a:rPr lang="en-US" b="1" dirty="0"/>
              <a:t>(Birth-Age 16)</a:t>
            </a:r>
          </a:p>
        </p:txBody>
      </p:sp>
      <p:sp>
        <p:nvSpPr>
          <p:cNvPr id="27652" name="Rectangle 39"/>
          <p:cNvSpPr>
            <a:spLocks noChangeArrowheads="1"/>
          </p:cNvSpPr>
          <p:nvPr/>
        </p:nvSpPr>
        <p:spPr bwMode="auto">
          <a:xfrm>
            <a:off x="1010738" y="1600200"/>
            <a:ext cx="7733212" cy="4530725"/>
          </a:xfrm>
          <a:prstGeom prst="rect">
            <a:avLst/>
          </a:prstGeom>
          <a:noFill/>
          <a:ln w="9525">
            <a:noFill/>
            <a:miter lim="800000"/>
            <a:headEnd/>
            <a:tailEnd/>
          </a:ln>
        </p:spPr>
        <p:txBody>
          <a:bodyPr/>
          <a:lstStyle/>
          <a:p>
            <a:pPr marL="342900" indent="-342900" eaLnBrk="0" hangingPunct="0">
              <a:spcBef>
                <a:spcPct val="20000"/>
              </a:spcBef>
              <a:buClr>
                <a:schemeClr val="folHlink"/>
              </a:buClr>
              <a:buSzPct val="90000"/>
              <a:buFontTx/>
              <a:buChar char="•"/>
            </a:pPr>
            <a:r>
              <a:rPr lang="en-US" sz="2000" dirty="0"/>
              <a:t>Inappropriate diagnoses due to lack of culturally informed medical knowledge</a:t>
            </a:r>
          </a:p>
          <a:p>
            <a:pPr marL="342900" indent="-342900" eaLnBrk="0" hangingPunct="0">
              <a:spcBef>
                <a:spcPct val="20000"/>
              </a:spcBef>
              <a:buClr>
                <a:schemeClr val="folHlink"/>
              </a:buClr>
              <a:buSzPct val="90000"/>
              <a:buFontTx/>
              <a:buChar char="•"/>
            </a:pPr>
            <a:r>
              <a:rPr lang="en-US" sz="2000" dirty="0"/>
              <a:t>Over-representation in foster care, out-of-home and juvenile justice systems </a:t>
            </a:r>
          </a:p>
          <a:p>
            <a:pPr marL="342900" indent="-342900" eaLnBrk="0" hangingPunct="0">
              <a:spcBef>
                <a:spcPct val="20000"/>
              </a:spcBef>
              <a:buClr>
                <a:schemeClr val="folHlink"/>
              </a:buClr>
              <a:buSzPct val="90000"/>
              <a:buFontTx/>
              <a:buChar char="•"/>
            </a:pPr>
            <a:r>
              <a:rPr lang="en-US" sz="2000" dirty="0"/>
              <a:t>Child, youth or family often unable to provide historical background or context</a:t>
            </a:r>
          </a:p>
          <a:p>
            <a:pPr marL="342900" indent="-342900" eaLnBrk="0" hangingPunct="0">
              <a:spcBef>
                <a:spcPct val="20000"/>
              </a:spcBef>
              <a:buClr>
                <a:schemeClr val="folHlink"/>
              </a:buClr>
              <a:buSzPct val="90000"/>
              <a:buFontTx/>
              <a:buChar char="•"/>
            </a:pPr>
            <a:r>
              <a:rPr lang="en-US" sz="2000" b="1" dirty="0">
                <a:solidFill>
                  <a:srgbClr val="FF0000"/>
                </a:solidFill>
              </a:rPr>
              <a:t>SAMHSA issued an Urgent Report: 7/2019</a:t>
            </a:r>
          </a:p>
          <a:p>
            <a:pPr marL="342900" indent="-342900" eaLnBrk="0" hangingPunct="0">
              <a:spcBef>
                <a:spcPct val="20000"/>
              </a:spcBef>
              <a:buClr>
                <a:schemeClr val="folHlink"/>
              </a:buClr>
              <a:buSzPct val="90000"/>
              <a:buFontTx/>
              <a:buChar char="•"/>
            </a:pPr>
            <a:r>
              <a:rPr lang="en-US" sz="2000" dirty="0"/>
              <a:t>Recent research has shown that Black youth were approximately two times more likely to die by suicide than their White counterparts. Black students also had a higher rate of suicide attempts when compared to their White and Hispanic counterparts.</a:t>
            </a:r>
          </a:p>
          <a:p>
            <a:pPr marL="342900" indent="-342900" eaLnBrk="0" hangingPunct="0">
              <a:spcBef>
                <a:spcPct val="20000"/>
              </a:spcBef>
              <a:buClr>
                <a:schemeClr val="folHlink"/>
              </a:buClr>
              <a:buSzPct val="90000"/>
              <a:buFontTx/>
              <a:buChar char="•"/>
            </a:pPr>
            <a:r>
              <a:rPr lang="en-US" sz="2000" dirty="0"/>
              <a:t>Today – Suicide is the 3</a:t>
            </a:r>
            <a:r>
              <a:rPr lang="en-US" sz="2000" baseline="30000" dirty="0"/>
              <a:t>rd</a:t>
            </a:r>
            <a:r>
              <a:rPr lang="en-US" sz="2000" dirty="0"/>
              <a:t> cause of death for black males ages 1-19</a:t>
            </a:r>
          </a:p>
        </p:txBody>
      </p:sp>
      <p:pic>
        <p:nvPicPr>
          <p:cNvPr id="2" name="Picture 1" descr="A pair of hands holding each other&#10;&#10;Description automatically generated">
            <a:extLst>
              <a:ext uri="{FF2B5EF4-FFF2-40B4-BE49-F238E27FC236}">
                <a16:creationId xmlns:a16="http://schemas.microsoft.com/office/drawing/2014/main" id="{500406FE-F541-3B4E-8111-1C4F2428CB0E}"/>
              </a:ext>
            </a:extLst>
          </p:cNvPr>
          <p:cNvPicPr>
            <a:picLocks noChangeAspect="1"/>
          </p:cNvPicPr>
          <p:nvPr/>
        </p:nvPicPr>
        <p:blipFill>
          <a:blip r:embed="rId3"/>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358461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7"/>
          <p:cNvSpPr txBox="1">
            <a:spLocks noGrp="1"/>
          </p:cNvSpPr>
          <p:nvPr/>
        </p:nvSpPr>
        <p:spPr bwMode="auto">
          <a:xfrm>
            <a:off x="6731000" y="6464300"/>
            <a:ext cx="2133600" cy="365125"/>
          </a:xfrm>
          <a:prstGeom prst="rect">
            <a:avLst/>
          </a:prstGeom>
          <a:noFill/>
          <a:ln w="9525">
            <a:noFill/>
            <a:miter lim="800000"/>
            <a:headEnd/>
            <a:tailEnd/>
          </a:ln>
        </p:spPr>
        <p:txBody>
          <a:bodyPr anchor="ctr"/>
          <a:lstStyle/>
          <a:p>
            <a:pPr algn="r"/>
            <a:fld id="{7A480E8E-02C7-4980-971A-60D428E10A2D}" type="slidenum">
              <a:rPr lang="en-US" sz="900"/>
              <a:pPr algn="r"/>
              <a:t>16</a:t>
            </a:fld>
            <a:endParaRPr lang="en-US" sz="900"/>
          </a:p>
        </p:txBody>
      </p:sp>
      <p:sp>
        <p:nvSpPr>
          <p:cNvPr id="29698" name="Line 6"/>
          <p:cNvSpPr>
            <a:spLocks noChangeShapeType="1"/>
          </p:cNvSpPr>
          <p:nvPr/>
        </p:nvSpPr>
        <p:spPr bwMode="auto">
          <a:xfrm>
            <a:off x="381000" y="1371600"/>
            <a:ext cx="8305800" cy="0"/>
          </a:xfrm>
          <a:prstGeom prst="line">
            <a:avLst/>
          </a:prstGeom>
          <a:noFill/>
          <a:ln w="19050">
            <a:solidFill>
              <a:schemeClr val="hlink"/>
            </a:solidFill>
            <a:round/>
            <a:headEnd/>
            <a:tailEnd/>
          </a:ln>
        </p:spPr>
        <p:txBody>
          <a:bodyPr/>
          <a:lstStyle/>
          <a:p>
            <a:endParaRPr lang="en-US"/>
          </a:p>
        </p:txBody>
      </p:sp>
      <p:sp>
        <p:nvSpPr>
          <p:cNvPr id="29700" name="Rectangle 29"/>
          <p:cNvSpPr>
            <a:spLocks noChangeArrowheads="1"/>
          </p:cNvSpPr>
          <p:nvPr/>
        </p:nvSpPr>
        <p:spPr bwMode="auto">
          <a:xfrm>
            <a:off x="914400" y="352924"/>
            <a:ext cx="7772400" cy="1143000"/>
          </a:xfrm>
          <a:prstGeom prst="rect">
            <a:avLst/>
          </a:prstGeom>
          <a:noFill/>
          <a:ln w="9525">
            <a:noFill/>
            <a:miter lim="800000"/>
            <a:headEnd/>
            <a:tailEnd/>
          </a:ln>
        </p:spPr>
        <p:txBody>
          <a:bodyPr anchor="ctr"/>
          <a:lstStyle/>
          <a:p>
            <a:pPr algn="ctr" eaLnBrk="0" hangingPunct="0"/>
            <a:r>
              <a:rPr lang="en-US" sz="3400" b="1" dirty="0"/>
              <a:t>RECOMMENDATIONS: Children and Youth</a:t>
            </a:r>
          </a:p>
        </p:txBody>
      </p:sp>
      <p:sp>
        <p:nvSpPr>
          <p:cNvPr id="29701" name="Rectangle 30"/>
          <p:cNvSpPr>
            <a:spLocks noChangeArrowheads="1"/>
          </p:cNvSpPr>
          <p:nvPr/>
        </p:nvSpPr>
        <p:spPr bwMode="auto">
          <a:xfrm>
            <a:off x="1008822" y="1565275"/>
            <a:ext cx="5029200" cy="4530725"/>
          </a:xfrm>
          <a:prstGeom prst="rect">
            <a:avLst/>
          </a:prstGeom>
          <a:noFill/>
          <a:ln w="9525">
            <a:noFill/>
            <a:miter lim="800000"/>
            <a:headEnd/>
            <a:tailEnd/>
          </a:ln>
        </p:spPr>
        <p:txBody>
          <a:bodyPr/>
          <a:lstStyle/>
          <a:p>
            <a:pPr marL="341313" indent="-341313" eaLnBrk="0" hangingPunct="0">
              <a:spcBef>
                <a:spcPct val="20000"/>
              </a:spcBef>
              <a:buClr>
                <a:schemeClr val="folHlink"/>
              </a:buClr>
              <a:buSzPct val="90000"/>
              <a:buFontTx/>
              <a:buAutoNum type="arabicPeriod"/>
            </a:pPr>
            <a:r>
              <a:rPr lang="en-US" sz="2400" dirty="0"/>
              <a:t>Promote Clarifying Assessments &amp; community-based consultations</a:t>
            </a:r>
          </a:p>
          <a:p>
            <a:pPr marL="341313" indent="-341313" eaLnBrk="0" hangingPunct="0">
              <a:spcBef>
                <a:spcPct val="20000"/>
              </a:spcBef>
              <a:buClr>
                <a:schemeClr val="folHlink"/>
              </a:buClr>
              <a:buSzPct val="90000"/>
            </a:pPr>
            <a:endParaRPr lang="en-US" sz="1000" dirty="0"/>
          </a:p>
          <a:p>
            <a:pPr marL="341313" indent="-341313" eaLnBrk="0" hangingPunct="0">
              <a:spcBef>
                <a:spcPct val="20000"/>
              </a:spcBef>
              <a:buClr>
                <a:schemeClr val="folHlink"/>
              </a:buClr>
              <a:buSzPct val="90000"/>
              <a:buFontTx/>
              <a:buAutoNum type="arabicPeriod" startAt="2"/>
            </a:pPr>
            <a:r>
              <a:rPr lang="en-US" sz="2400" dirty="0"/>
              <a:t>Utilize natural resources such as those found in faith communities</a:t>
            </a:r>
          </a:p>
          <a:p>
            <a:pPr marL="341313" indent="-341313" eaLnBrk="0" hangingPunct="0">
              <a:spcBef>
                <a:spcPct val="20000"/>
              </a:spcBef>
              <a:buClr>
                <a:schemeClr val="folHlink"/>
              </a:buClr>
              <a:buSzPct val="90000"/>
            </a:pPr>
            <a:endParaRPr lang="en-US" sz="1000" dirty="0"/>
          </a:p>
          <a:p>
            <a:pPr marL="341313" indent="-341313" eaLnBrk="0" hangingPunct="0">
              <a:spcBef>
                <a:spcPct val="20000"/>
              </a:spcBef>
              <a:buClr>
                <a:schemeClr val="folHlink"/>
              </a:buClr>
              <a:buSzPct val="90000"/>
              <a:buFontTx/>
              <a:buAutoNum type="arabicPeriod" startAt="3"/>
            </a:pPr>
            <a:r>
              <a:rPr lang="en-US" sz="2400" dirty="0"/>
              <a:t>Increase referrals and info-sharing among providers, family and other service agencies</a:t>
            </a:r>
          </a:p>
          <a:p>
            <a:pPr marL="341313" indent="-341313" eaLnBrk="0" hangingPunct="0">
              <a:spcBef>
                <a:spcPct val="20000"/>
              </a:spcBef>
              <a:buClr>
                <a:schemeClr val="folHlink"/>
              </a:buClr>
              <a:buSzPct val="90000"/>
            </a:pPr>
            <a:endParaRPr lang="en-US" sz="1000" dirty="0"/>
          </a:p>
          <a:p>
            <a:pPr marL="341313" indent="-341313" eaLnBrk="0" hangingPunct="0">
              <a:spcBef>
                <a:spcPct val="20000"/>
              </a:spcBef>
              <a:buClr>
                <a:schemeClr val="folHlink"/>
              </a:buClr>
              <a:buSzPct val="90000"/>
              <a:buFontTx/>
              <a:buAutoNum type="arabicPeriod" startAt="4"/>
            </a:pPr>
            <a:r>
              <a:rPr lang="en-US" sz="2400" dirty="0"/>
              <a:t>Increase the inclusion of child and family in treatment planning</a:t>
            </a:r>
          </a:p>
        </p:txBody>
      </p:sp>
      <p:grpSp>
        <p:nvGrpSpPr>
          <p:cNvPr id="29702" name="Group 34"/>
          <p:cNvGrpSpPr>
            <a:grpSpLocks/>
          </p:cNvGrpSpPr>
          <p:nvPr/>
        </p:nvGrpSpPr>
        <p:grpSpPr bwMode="auto">
          <a:xfrm>
            <a:off x="5818188" y="1370012"/>
            <a:ext cx="3097212" cy="5257800"/>
            <a:chOff x="2138" y="591"/>
            <a:chExt cx="1555" cy="2639"/>
          </a:xfrm>
        </p:grpSpPr>
        <p:pic>
          <p:nvPicPr>
            <p:cNvPr id="29703" name="Picture 5" descr="multigen.JPG"/>
            <p:cNvPicPr>
              <a:picLocks noChangeAspect="1" noChangeArrowheads="1"/>
            </p:cNvPicPr>
            <p:nvPr/>
          </p:nvPicPr>
          <p:blipFill>
            <a:blip r:embed="rId3"/>
            <a:srcRect/>
            <a:stretch>
              <a:fillRect/>
            </a:stretch>
          </p:blipFill>
          <p:spPr bwMode="auto">
            <a:xfrm rot="308272">
              <a:off x="2138" y="591"/>
              <a:ext cx="1555" cy="2639"/>
            </a:xfrm>
            <a:prstGeom prst="rect">
              <a:avLst/>
            </a:prstGeom>
            <a:noFill/>
            <a:ln w="9525">
              <a:noFill/>
              <a:miter lim="800000"/>
              <a:headEnd/>
              <a:tailEnd/>
            </a:ln>
          </p:spPr>
        </p:pic>
        <p:pic>
          <p:nvPicPr>
            <p:cNvPr id="29704" name="Picture 32"/>
            <p:cNvPicPr>
              <a:picLocks noChangeAspect="1" noChangeArrowheads="1"/>
            </p:cNvPicPr>
            <p:nvPr/>
          </p:nvPicPr>
          <p:blipFill>
            <a:blip r:embed="rId4"/>
            <a:srcRect/>
            <a:stretch>
              <a:fillRect/>
            </a:stretch>
          </p:blipFill>
          <p:spPr bwMode="auto">
            <a:xfrm rot="393072">
              <a:off x="2304" y="1008"/>
              <a:ext cx="1216" cy="1728"/>
            </a:xfrm>
            <a:prstGeom prst="rect">
              <a:avLst/>
            </a:prstGeom>
            <a:noFill/>
            <a:ln w="9525">
              <a:noFill/>
              <a:miter lim="800000"/>
              <a:headEnd/>
              <a:tailEnd/>
            </a:ln>
          </p:spPr>
        </p:pic>
      </p:grpSp>
      <p:pic>
        <p:nvPicPr>
          <p:cNvPr id="2" name="Picture 1" descr="A pair of hands holding each other&#10;&#10;Description automatically generated">
            <a:extLst>
              <a:ext uri="{FF2B5EF4-FFF2-40B4-BE49-F238E27FC236}">
                <a16:creationId xmlns:a16="http://schemas.microsoft.com/office/drawing/2014/main" id="{DE772F33-A816-37B4-9F19-BC4B2AFBD51F}"/>
              </a:ext>
            </a:extLst>
          </p:cNvPr>
          <p:cNvPicPr>
            <a:picLocks noChangeAspect="1"/>
          </p:cNvPicPr>
          <p:nvPr/>
        </p:nvPicPr>
        <p:blipFill>
          <a:blip r:embed="rId5"/>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337644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Defined Strategy: </a:t>
            </a:r>
            <a:br>
              <a:rPr lang="en-US" dirty="0"/>
            </a:br>
            <a:r>
              <a:rPr lang="en-US" dirty="0"/>
              <a:t>	</a:t>
            </a:r>
            <a:r>
              <a:rPr lang="en-US" sz="2900" dirty="0"/>
              <a:t>I Am A Winner!</a:t>
            </a:r>
          </a:p>
        </p:txBody>
      </p:sp>
      <p:sp>
        <p:nvSpPr>
          <p:cNvPr id="3" name="Content Placeholder 2"/>
          <p:cNvSpPr>
            <a:spLocks noGrp="1"/>
          </p:cNvSpPr>
          <p:nvPr>
            <p:ph idx="1"/>
          </p:nvPr>
        </p:nvSpPr>
        <p:spPr>
          <a:xfrm>
            <a:off x="849086" y="1781175"/>
            <a:ext cx="7846182" cy="4010026"/>
          </a:xfrm>
        </p:spPr>
        <p:txBody>
          <a:bodyPr/>
          <a:lstStyle/>
          <a:p>
            <a:pPr lvl="2">
              <a:buFont typeface="Arial" panose="020B0604020202020204" pitchFamily="34" charset="0"/>
              <a:buChar char="•"/>
            </a:pPr>
            <a:r>
              <a:rPr lang="en-US" sz="2300" dirty="0"/>
              <a:t>Purpose: </a:t>
            </a:r>
          </a:p>
          <a:p>
            <a:pPr lvl="3">
              <a:buFont typeface="Arial" panose="020B0604020202020204" pitchFamily="34" charset="0"/>
              <a:buChar char="•"/>
            </a:pPr>
            <a:r>
              <a:rPr lang="en-US" sz="2300" dirty="0"/>
              <a:t>Specific community defined strategies for ages 3-18 years old.</a:t>
            </a:r>
          </a:p>
          <a:p>
            <a:pPr lvl="3">
              <a:buFont typeface="Arial" panose="020B0604020202020204" pitchFamily="34" charset="0"/>
              <a:buChar char="•"/>
            </a:pPr>
            <a:r>
              <a:rPr lang="en-US" sz="2300" dirty="0"/>
              <a:t>Empower and equip the African American community to reconnect and heal from within to protect our youth.</a:t>
            </a:r>
          </a:p>
          <a:p>
            <a:pPr lvl="3">
              <a:buFont typeface="Arial" panose="020B0604020202020204" pitchFamily="34" charset="0"/>
              <a:buChar char="•"/>
            </a:pPr>
            <a:r>
              <a:rPr lang="en-US" sz="2300" dirty="0"/>
              <a:t>Designed to reduce Mental Health Stigma and Disparities and promote mental wellness using a faith based culturally responsive approach for our most precious commodity by pairing faith centers with local schools. </a:t>
            </a:r>
          </a:p>
        </p:txBody>
      </p:sp>
      <p:pic>
        <p:nvPicPr>
          <p:cNvPr id="4" name="Picture 3" descr="A pair of hands holding each other&#10;&#10;Description automatically generated">
            <a:extLst>
              <a:ext uri="{FF2B5EF4-FFF2-40B4-BE49-F238E27FC236}">
                <a16:creationId xmlns:a16="http://schemas.microsoft.com/office/drawing/2014/main" id="{B37049D9-8F2F-CA36-E6E7-97F8003BE1D5}"/>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254685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“I AM A WINNER!”</a:t>
            </a:r>
            <a:endParaRPr lang="en-US" sz="2900" dirty="0"/>
          </a:p>
        </p:txBody>
      </p:sp>
      <p:sp>
        <p:nvSpPr>
          <p:cNvPr id="3" name="Content Placeholder 2"/>
          <p:cNvSpPr>
            <a:spLocks noGrp="1"/>
          </p:cNvSpPr>
          <p:nvPr>
            <p:ph idx="1"/>
          </p:nvPr>
        </p:nvSpPr>
        <p:spPr>
          <a:xfrm>
            <a:off x="987589" y="1781175"/>
            <a:ext cx="7846182" cy="4010026"/>
          </a:xfrm>
        </p:spPr>
        <p:txBody>
          <a:bodyPr/>
          <a:lstStyle/>
          <a:p>
            <a:pPr lvl="1">
              <a:buFont typeface="Arial" panose="020B0604020202020204" pitchFamily="34" charset="0"/>
              <a:buChar char="•"/>
            </a:pPr>
            <a:r>
              <a:rPr lang="en-US" sz="2800" dirty="0"/>
              <a:t>Volunteer opportunities for local Seniors</a:t>
            </a:r>
          </a:p>
          <a:p>
            <a:pPr lvl="1">
              <a:buFont typeface="Arial" panose="020B0604020202020204" pitchFamily="34" charset="0"/>
              <a:buChar char="•"/>
            </a:pPr>
            <a:r>
              <a:rPr lang="en-US" sz="2800" dirty="0"/>
              <a:t>Reduce stigma by ensuring all students have an IEP, </a:t>
            </a:r>
            <a:r>
              <a:rPr lang="en-US" sz="2800" dirty="0">
                <a:solidFill>
                  <a:srgbClr val="FF0000"/>
                </a:solidFill>
              </a:rPr>
              <a:t>Individualized Empowerment Plan</a:t>
            </a:r>
          </a:p>
          <a:p>
            <a:pPr lvl="1">
              <a:buFont typeface="Arial" panose="020B0604020202020204" pitchFamily="34" charset="0"/>
              <a:buChar char="•"/>
            </a:pPr>
            <a:r>
              <a:rPr lang="en-US" sz="2800" dirty="0">
                <a:solidFill>
                  <a:srgbClr val="FF0000"/>
                </a:solidFill>
              </a:rPr>
              <a:t>STEM vs. HISTEM</a:t>
            </a:r>
          </a:p>
          <a:p>
            <a:pPr lvl="1">
              <a:buFont typeface="Arial" panose="020B0604020202020204" pitchFamily="34" charset="0"/>
              <a:buChar char="•"/>
            </a:pPr>
            <a:r>
              <a:rPr lang="en-US" sz="2800" dirty="0"/>
              <a:t>Goal Setting and Rites of Passage</a:t>
            </a:r>
          </a:p>
        </p:txBody>
      </p:sp>
      <p:pic>
        <p:nvPicPr>
          <p:cNvPr id="4" name="Picture 3" descr="A pair of hands holding each other&#10;&#10;Description automatically generated">
            <a:extLst>
              <a:ext uri="{FF2B5EF4-FFF2-40B4-BE49-F238E27FC236}">
                <a16:creationId xmlns:a16="http://schemas.microsoft.com/office/drawing/2014/main" id="{B8B00AFB-5767-1750-F4C2-5E1660EBE418}"/>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62961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to Consider When Working with African Americans </a:t>
            </a:r>
            <a:endParaRPr lang="en-US" sz="2900" dirty="0"/>
          </a:p>
        </p:txBody>
      </p:sp>
      <p:sp>
        <p:nvSpPr>
          <p:cNvPr id="3" name="Content Placeholder 2"/>
          <p:cNvSpPr>
            <a:spLocks noGrp="1"/>
          </p:cNvSpPr>
          <p:nvPr>
            <p:ph idx="1"/>
          </p:nvPr>
        </p:nvSpPr>
        <p:spPr>
          <a:xfrm>
            <a:off x="987589" y="1781175"/>
            <a:ext cx="7846182" cy="4010026"/>
          </a:xfrm>
        </p:spPr>
        <p:txBody>
          <a:bodyPr/>
          <a:lstStyle/>
          <a:p>
            <a:pPr lvl="1">
              <a:buFont typeface="Arial" panose="020B0604020202020204" pitchFamily="34" charset="0"/>
              <a:buChar char="•"/>
            </a:pPr>
            <a:r>
              <a:rPr lang="en-US" dirty="0"/>
              <a:t>Parts of this shared cultural experience — family connections, values, expression through spirituality or music, reliance on community and religious networks — are enriching and can be great sources of strength and support.</a:t>
            </a:r>
          </a:p>
          <a:p>
            <a:pPr lvl="1">
              <a:buFont typeface="Arial" panose="020B0604020202020204" pitchFamily="34" charset="0"/>
              <a:buChar char="•"/>
            </a:pPr>
            <a:r>
              <a:rPr lang="en-US" dirty="0"/>
              <a:t>However, another part of this shared experience - being subject to racism, discrimination and inequity-  can significantly affect a person’s mental health.</a:t>
            </a:r>
          </a:p>
          <a:p>
            <a:pPr lvl="1">
              <a:buFont typeface="Arial" panose="020B0604020202020204" pitchFamily="34" charset="0"/>
              <a:buChar char="•"/>
            </a:pPr>
            <a:r>
              <a:rPr lang="en-US" dirty="0"/>
              <a:t>According to the American Psychiatric Association’s Mental Health Facts for African Americans guide, they are also:</a:t>
            </a:r>
          </a:p>
          <a:p>
            <a:pPr lvl="2">
              <a:buFont typeface="Arial" panose="020B0604020202020204" pitchFamily="34" charset="0"/>
              <a:buChar char="•"/>
            </a:pPr>
            <a:r>
              <a:rPr lang="en-US" sz="2000" dirty="0"/>
              <a:t>Less likely to receive guideline-consistent care</a:t>
            </a:r>
          </a:p>
          <a:p>
            <a:pPr lvl="2">
              <a:buFont typeface="Arial" panose="020B0604020202020204" pitchFamily="34" charset="0"/>
              <a:buChar char="•"/>
            </a:pPr>
            <a:r>
              <a:rPr lang="en-US" sz="2000" dirty="0"/>
              <a:t>Less frequently included in research</a:t>
            </a:r>
          </a:p>
          <a:p>
            <a:pPr lvl="2">
              <a:buFont typeface="Arial" panose="020B0604020202020204" pitchFamily="34" charset="0"/>
              <a:buChar char="•"/>
            </a:pPr>
            <a:r>
              <a:rPr lang="en-US" sz="2000" dirty="0"/>
              <a:t>More likely to use emergency rooms or primary care (rather than mental health specialists)</a:t>
            </a:r>
          </a:p>
        </p:txBody>
      </p:sp>
      <p:pic>
        <p:nvPicPr>
          <p:cNvPr id="4" name="Picture 3" descr="A pair of hands holding each other&#10;&#10;Description automatically generated">
            <a:extLst>
              <a:ext uri="{FF2B5EF4-FFF2-40B4-BE49-F238E27FC236}">
                <a16:creationId xmlns:a16="http://schemas.microsoft.com/office/drawing/2014/main" id="{6FA6B101-7721-A9F9-C1E9-58B121011E36}"/>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157943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1BFB-1E86-45FD-B866-7459F73063E9}"/>
              </a:ext>
            </a:extLst>
          </p:cNvPr>
          <p:cNvSpPr>
            <a:spLocks noGrp="1"/>
          </p:cNvSpPr>
          <p:nvPr>
            <p:ph type="title"/>
          </p:nvPr>
        </p:nvSpPr>
        <p:spPr>
          <a:xfrm>
            <a:off x="1463040" y="744583"/>
            <a:ext cx="6975566" cy="1165097"/>
          </a:xfrm>
        </p:spPr>
        <p:txBody>
          <a:bodyPr anchor="ctr">
            <a:normAutofit/>
          </a:bodyPr>
          <a:lstStyle/>
          <a:p>
            <a:pPr algn="ctr">
              <a:lnSpc>
                <a:spcPct val="90000"/>
              </a:lnSpc>
            </a:pPr>
            <a:r>
              <a:rPr lang="en-US" sz="3300" dirty="0"/>
              <a:t>Welcome to a transformACTIONal experience</a:t>
            </a:r>
          </a:p>
        </p:txBody>
      </p:sp>
      <p:sp>
        <p:nvSpPr>
          <p:cNvPr id="13" name="Text Placeholder 2">
            <a:extLst>
              <a:ext uri="{FF2B5EF4-FFF2-40B4-BE49-F238E27FC236}">
                <a16:creationId xmlns:a16="http://schemas.microsoft.com/office/drawing/2014/main" id="{BB8FD4FD-FBCC-4011-80F9-9AC57361D0C6}"/>
              </a:ext>
            </a:extLst>
          </p:cNvPr>
          <p:cNvSpPr>
            <a:spLocks noGrp="1"/>
          </p:cNvSpPr>
          <p:nvPr>
            <p:ph type="body" idx="1"/>
          </p:nvPr>
        </p:nvSpPr>
        <p:spPr>
          <a:xfrm>
            <a:off x="1640387" y="2013454"/>
            <a:ext cx="5993393" cy="479822"/>
          </a:xfrm>
        </p:spPr>
        <p:txBody>
          <a:bodyPr/>
          <a:lstStyle/>
          <a:p>
            <a:pPr algn="ctr"/>
            <a:r>
              <a:rPr lang="en-US" dirty="0"/>
              <a:t>         Gigi R. Crowder, L.E.</a:t>
            </a:r>
          </a:p>
        </p:txBody>
      </p:sp>
      <p:pic>
        <p:nvPicPr>
          <p:cNvPr id="8" name="Content Placeholder 7" descr="Two people smiling for the camera&#10;&#10;Description automatically generated">
            <a:extLst>
              <a:ext uri="{FF2B5EF4-FFF2-40B4-BE49-F238E27FC236}">
                <a16:creationId xmlns:a16="http://schemas.microsoft.com/office/drawing/2014/main" id="{C0E1F576-083C-401E-8DCE-4BCEFD17AC1E}"/>
              </a:ext>
            </a:extLst>
          </p:cNvPr>
          <p:cNvPicPr>
            <a:picLocks noGrp="1" noChangeAspect="1"/>
          </p:cNvPicPr>
          <p:nvPr>
            <p:ph sz="half" idx="2"/>
          </p:nvPr>
        </p:nvPicPr>
        <p:blipFill rotWithShape="1">
          <a:blip r:embed="rId2"/>
          <a:srcRect r="4" b="8805"/>
          <a:stretch/>
        </p:blipFill>
        <p:spPr>
          <a:xfrm>
            <a:off x="1574612" y="2704999"/>
            <a:ext cx="3030141" cy="2963466"/>
          </a:xfrm>
          <a:noFill/>
        </p:spPr>
      </p:pic>
      <p:sp>
        <p:nvSpPr>
          <p:cNvPr id="6" name="Content Placeholder 5">
            <a:extLst>
              <a:ext uri="{FF2B5EF4-FFF2-40B4-BE49-F238E27FC236}">
                <a16:creationId xmlns:a16="http://schemas.microsoft.com/office/drawing/2014/main" id="{E8F9F16B-EF0C-4292-83E2-9CC094CA81E4}"/>
              </a:ext>
            </a:extLst>
          </p:cNvPr>
          <p:cNvSpPr>
            <a:spLocks noGrp="1"/>
          </p:cNvSpPr>
          <p:nvPr>
            <p:ph sz="quarter" idx="4"/>
          </p:nvPr>
        </p:nvSpPr>
        <p:spPr>
          <a:xfrm>
            <a:off x="4922254" y="2922883"/>
            <a:ext cx="3624846" cy="2897982"/>
          </a:xfrm>
        </p:spPr>
        <p:txBody>
          <a:bodyPr>
            <a:normAutofit/>
          </a:bodyPr>
          <a:lstStyle/>
          <a:p>
            <a:pPr>
              <a:buFont typeface="Wingdings" panose="05000000000000000000" pitchFamily="2" charset="2"/>
              <a:buChar char="q"/>
            </a:pPr>
            <a:r>
              <a:rPr lang="en-US" sz="1425" dirty="0"/>
              <a:t>Native of Oakland California, Mom of identical 32 years old twin sons. Executive Director of NAMI Contra Costa. Also, Founder of Black Minds Matter 2!  Committed to improving health outcomes for individuals and their families impacted by mental illness. 2024 Primary focus supporting efforts to promote African American Holistic Wellness and Resource Hubs throughout the nation. </a:t>
            </a:r>
          </a:p>
        </p:txBody>
      </p:sp>
      <p:pic>
        <p:nvPicPr>
          <p:cNvPr id="3" name="Picture 2" descr="A pair of hands holding each other&#10;&#10;Description automatically generated">
            <a:extLst>
              <a:ext uri="{FF2B5EF4-FFF2-40B4-BE49-F238E27FC236}">
                <a16:creationId xmlns:a16="http://schemas.microsoft.com/office/drawing/2014/main" id="{3F6F93B5-C7EC-4652-0378-C9D33A134B31}"/>
              </a:ext>
            </a:extLst>
          </p:cNvPr>
          <p:cNvPicPr>
            <a:picLocks noChangeAspect="1"/>
          </p:cNvPicPr>
          <p:nvPr/>
        </p:nvPicPr>
        <p:blipFill>
          <a:blip r:embed="rId3"/>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224438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F65A8-EEB6-8469-E311-14CEECAE1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D44E9-D021-64DF-F685-87A6A38AA66D}"/>
              </a:ext>
            </a:extLst>
          </p:cNvPr>
          <p:cNvSpPr>
            <a:spLocks noGrp="1"/>
          </p:cNvSpPr>
          <p:nvPr>
            <p:ph type="title"/>
          </p:nvPr>
        </p:nvSpPr>
        <p:spPr/>
        <p:txBody>
          <a:bodyPr>
            <a:normAutofit/>
          </a:bodyPr>
          <a:lstStyle/>
          <a:p>
            <a:r>
              <a:rPr lang="en-US" dirty="0"/>
              <a:t> Challenges</a:t>
            </a:r>
            <a:endParaRPr lang="en-US" sz="2900" dirty="0"/>
          </a:p>
        </p:txBody>
      </p:sp>
      <p:sp>
        <p:nvSpPr>
          <p:cNvPr id="3" name="Content Placeholder 2">
            <a:extLst>
              <a:ext uri="{FF2B5EF4-FFF2-40B4-BE49-F238E27FC236}">
                <a16:creationId xmlns:a16="http://schemas.microsoft.com/office/drawing/2014/main" id="{355B4F3E-06BB-28BE-54FC-2F9356BC2987}"/>
              </a:ext>
            </a:extLst>
          </p:cNvPr>
          <p:cNvSpPr>
            <a:spLocks noGrp="1"/>
          </p:cNvSpPr>
          <p:nvPr>
            <p:ph idx="1"/>
          </p:nvPr>
        </p:nvSpPr>
        <p:spPr>
          <a:xfrm>
            <a:off x="1002925" y="1781175"/>
            <a:ext cx="7846182" cy="4010026"/>
          </a:xfrm>
        </p:spPr>
        <p:txBody>
          <a:bodyPr/>
          <a:lstStyle/>
          <a:p>
            <a:pPr lvl="1">
              <a:buFont typeface="Arial" panose="020B0604020202020204" pitchFamily="34" charset="0"/>
              <a:buChar char="•"/>
            </a:pPr>
            <a:r>
              <a:rPr lang="en-US" sz="2700" dirty="0"/>
              <a:t>African American of all ages are harmed by a one size fit all system</a:t>
            </a:r>
          </a:p>
          <a:p>
            <a:pPr lvl="1">
              <a:buFont typeface="Arial" panose="020B0604020202020204" pitchFamily="34" charset="0"/>
              <a:buChar char="•"/>
            </a:pPr>
            <a:r>
              <a:rPr lang="en-US" sz="2700" dirty="0"/>
              <a:t>Children express depression differently; “I have a stomachache!”</a:t>
            </a:r>
          </a:p>
          <a:p>
            <a:pPr lvl="1">
              <a:buFont typeface="Arial" panose="020B0604020202020204" pitchFamily="34" charset="0"/>
              <a:buChar char="•"/>
            </a:pPr>
            <a:r>
              <a:rPr lang="en-US" sz="2700" dirty="0"/>
              <a:t>Diagnosed with external disorders, ADHD, conduct disorders, instead of underlying depression</a:t>
            </a:r>
          </a:p>
          <a:p>
            <a:pPr lvl="1">
              <a:buFont typeface="Arial" panose="020B0604020202020204" pitchFamily="34" charset="0"/>
              <a:buChar char="•"/>
            </a:pPr>
            <a:r>
              <a:rPr lang="en-US" sz="2700" dirty="0"/>
              <a:t>Still Face Experiment with babies</a:t>
            </a:r>
          </a:p>
          <a:p>
            <a:pPr lvl="1">
              <a:buFont typeface="Arial" panose="020B0604020202020204" pitchFamily="34" charset="0"/>
              <a:buChar char="•"/>
            </a:pPr>
            <a:r>
              <a:rPr lang="en-US" sz="2700" dirty="0"/>
              <a:t>Distance Learning</a:t>
            </a:r>
          </a:p>
          <a:p>
            <a:pPr lvl="3">
              <a:buFont typeface="Arial" panose="020B0604020202020204" pitchFamily="34" charset="0"/>
              <a:buChar char="•"/>
            </a:pPr>
            <a:endParaRPr lang="en-US" sz="2400" dirty="0"/>
          </a:p>
        </p:txBody>
      </p:sp>
      <p:pic>
        <p:nvPicPr>
          <p:cNvPr id="4" name="Picture 3" descr="A pair of hands holding each other&#10;&#10;Description automatically generated">
            <a:extLst>
              <a:ext uri="{FF2B5EF4-FFF2-40B4-BE49-F238E27FC236}">
                <a16:creationId xmlns:a16="http://schemas.microsoft.com/office/drawing/2014/main" id="{800AFE3D-DE71-9D6A-EDB8-1E103C993BE4}"/>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2580597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Opportunities</a:t>
            </a:r>
            <a:endParaRPr lang="en-US" sz="2900" dirty="0"/>
          </a:p>
        </p:txBody>
      </p:sp>
      <p:sp>
        <p:nvSpPr>
          <p:cNvPr id="3" name="Content Placeholder 2"/>
          <p:cNvSpPr>
            <a:spLocks noGrp="1"/>
          </p:cNvSpPr>
          <p:nvPr>
            <p:ph idx="1"/>
          </p:nvPr>
        </p:nvSpPr>
        <p:spPr>
          <a:xfrm>
            <a:off x="987589" y="1781175"/>
            <a:ext cx="7846182" cy="4010026"/>
          </a:xfrm>
        </p:spPr>
        <p:txBody>
          <a:bodyPr/>
          <a:lstStyle/>
          <a:p>
            <a:pPr lvl="1">
              <a:buFont typeface="Arial" panose="020B0604020202020204" pitchFamily="34" charset="0"/>
              <a:buChar char="•"/>
            </a:pPr>
            <a:r>
              <a:rPr lang="en-US" sz="2800" dirty="0"/>
              <a:t>Empower school aged children – Affirmations –”I am a Queen - King!” I am a Winner!</a:t>
            </a:r>
          </a:p>
          <a:p>
            <a:pPr lvl="1">
              <a:buFont typeface="Arial" panose="020B0604020202020204" pitchFamily="34" charset="0"/>
              <a:buChar char="•"/>
            </a:pPr>
            <a:r>
              <a:rPr lang="en-US" sz="2800" dirty="0"/>
              <a:t>Nurture verses condemning those exposed to trauma – From Trauma Informed Care to Healing Centered Engagement</a:t>
            </a:r>
          </a:p>
          <a:p>
            <a:pPr lvl="1">
              <a:buFont typeface="Arial" panose="020B0604020202020204" pitchFamily="34" charset="0"/>
              <a:buChar char="•"/>
            </a:pPr>
            <a:r>
              <a:rPr lang="en-US" sz="2800" dirty="0"/>
              <a:t>Restorative Justice  </a:t>
            </a:r>
          </a:p>
          <a:p>
            <a:pPr lvl="1">
              <a:buFont typeface="Arial" panose="020B0604020202020204" pitchFamily="34" charset="0"/>
              <a:buChar char="•"/>
            </a:pPr>
            <a:r>
              <a:rPr lang="en-US" sz="2800" dirty="0"/>
              <a:t>Mentoring</a:t>
            </a:r>
          </a:p>
          <a:p>
            <a:pPr lvl="3">
              <a:buFont typeface="Arial" panose="020B0604020202020204" pitchFamily="34" charset="0"/>
              <a:buChar char="•"/>
            </a:pPr>
            <a:endParaRPr lang="en-US" sz="2400" dirty="0"/>
          </a:p>
        </p:txBody>
      </p:sp>
      <p:pic>
        <p:nvPicPr>
          <p:cNvPr id="4" name="Picture 3" descr="A pair of hands holding each other&#10;&#10;Description automatically generated">
            <a:extLst>
              <a:ext uri="{FF2B5EF4-FFF2-40B4-BE49-F238E27FC236}">
                <a16:creationId xmlns:a16="http://schemas.microsoft.com/office/drawing/2014/main" id="{0BA82BB7-8304-26DB-EB15-373894550F01}"/>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909328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DB29D-8EEE-2B98-A489-D46C6F9C1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0DDFF-BFB2-A36F-1965-F626ECF30F44}"/>
              </a:ext>
            </a:extLst>
          </p:cNvPr>
          <p:cNvSpPr>
            <a:spLocks noGrp="1"/>
          </p:cNvSpPr>
          <p:nvPr>
            <p:ph type="title"/>
          </p:nvPr>
        </p:nvSpPr>
        <p:spPr>
          <a:xfrm>
            <a:off x="1022350" y="671831"/>
            <a:ext cx="8121650" cy="760413"/>
          </a:xfrm>
        </p:spPr>
        <p:txBody>
          <a:bodyPr>
            <a:noAutofit/>
          </a:bodyPr>
          <a:lstStyle/>
          <a:p>
            <a:pPr algn="ctr"/>
            <a:r>
              <a:rPr lang="en-US" sz="3300" dirty="0"/>
              <a:t>What Can You Do Differently Remembering Black Minds Matter 2?! </a:t>
            </a:r>
            <a:endParaRPr lang="en-US" sz="3300" dirty="0">
              <a:latin typeface="African" pitchFamily="2" charset="0"/>
            </a:endParaRPr>
          </a:p>
        </p:txBody>
      </p:sp>
      <p:pic>
        <p:nvPicPr>
          <p:cNvPr id="6" name="Picture 5">
            <a:extLst>
              <a:ext uri="{FF2B5EF4-FFF2-40B4-BE49-F238E27FC236}">
                <a16:creationId xmlns:a16="http://schemas.microsoft.com/office/drawing/2014/main" id="{498854C1-61A7-2663-DEF6-0A9C5A836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385" y="1898650"/>
            <a:ext cx="3399609" cy="4060292"/>
          </a:xfrm>
          <a:prstGeom prst="rect">
            <a:avLst/>
          </a:prstGeom>
        </p:spPr>
      </p:pic>
      <p:pic>
        <p:nvPicPr>
          <p:cNvPr id="3" name="Picture 2" descr="A pair of hands holding each other&#10;&#10;Description automatically generated">
            <a:extLst>
              <a:ext uri="{FF2B5EF4-FFF2-40B4-BE49-F238E27FC236}">
                <a16:creationId xmlns:a16="http://schemas.microsoft.com/office/drawing/2014/main" id="{89D759B2-836C-186B-CF23-0D7154ED76B9}"/>
              </a:ext>
            </a:extLst>
          </p:cNvPr>
          <p:cNvPicPr>
            <a:picLocks noChangeAspect="1"/>
          </p:cNvPicPr>
          <p:nvPr/>
        </p:nvPicPr>
        <p:blipFill>
          <a:blip r:embed="rId3"/>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382819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2847" y="1136018"/>
            <a:ext cx="5652172" cy="1931298"/>
          </a:xfrm>
          <a:prstGeom prst="rect">
            <a:avLst/>
          </a:prstGeom>
        </p:spPr>
        <p:txBody>
          <a:bodyPr wrap="square">
            <a:spAutoFit/>
          </a:bodyPr>
          <a:lstStyle/>
          <a:p>
            <a:pPr algn="ctr"/>
            <a:r>
              <a:rPr lang="en-US" sz="3300" b="1" dirty="0">
                <a:latin typeface="Arial" panose="020B0604020202020204" pitchFamily="34" charset="0"/>
                <a:cs typeface="Arial" panose="020B0604020202020204" pitchFamily="34" charset="0"/>
              </a:rPr>
              <a:t>The Birth of Black Minds Matter 2!</a:t>
            </a:r>
          </a:p>
          <a:p>
            <a:pPr algn="ctr"/>
            <a:endParaRPr lang="en-US" sz="1350" dirty="0"/>
          </a:p>
          <a:p>
            <a:pPr algn="ctr"/>
            <a:r>
              <a:rPr lang="en-US" sz="2800" dirty="0"/>
              <a:t>Sharing my Story</a:t>
            </a:r>
          </a:p>
          <a:p>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6380" y="3641849"/>
            <a:ext cx="2431473" cy="182360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67" y="1282647"/>
            <a:ext cx="2476500" cy="18573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888" y="2988272"/>
            <a:ext cx="2871134" cy="215335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1256" y="3454812"/>
            <a:ext cx="2197677" cy="2197677"/>
          </a:xfrm>
          <a:prstGeom prst="rect">
            <a:avLst/>
          </a:prstGeom>
        </p:spPr>
      </p:pic>
      <p:pic>
        <p:nvPicPr>
          <p:cNvPr id="3" name="Picture 2" descr="A pair of hands holding each other&#10;&#10;Description automatically generated">
            <a:extLst>
              <a:ext uri="{FF2B5EF4-FFF2-40B4-BE49-F238E27FC236}">
                <a16:creationId xmlns:a16="http://schemas.microsoft.com/office/drawing/2014/main" id="{C8FEDD17-081A-D7A7-9451-159F7328CCAA}"/>
              </a:ext>
            </a:extLst>
          </p:cNvPr>
          <p:cNvPicPr>
            <a:picLocks noChangeAspect="1"/>
          </p:cNvPicPr>
          <p:nvPr/>
        </p:nvPicPr>
        <p:blipFill>
          <a:blip r:embed="rId7"/>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286244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2674" y="1436915"/>
            <a:ext cx="6655526" cy="2163536"/>
          </a:xfrm>
        </p:spPr>
        <p:txBody>
          <a:bodyPr>
            <a:normAutofit fontScale="90000"/>
          </a:bodyPr>
          <a:lstStyle/>
          <a:p>
            <a:r>
              <a:rPr lang="en-US" dirty="0"/>
              <a:t>“When a Black Mother gives birth to a male child, her sleep is forever compromised!”</a:t>
            </a:r>
            <a:br>
              <a:rPr lang="en-US" dirty="0"/>
            </a:br>
            <a:br>
              <a:rPr lang="en-US" dirty="0"/>
            </a:br>
            <a:r>
              <a:rPr lang="en-US" dirty="0"/>
              <a:t>Dr. Kenneth V. Hardy, PhD</a:t>
            </a:r>
          </a:p>
        </p:txBody>
      </p:sp>
      <p:sp>
        <p:nvSpPr>
          <p:cNvPr id="3" name="Subtitle 2"/>
          <p:cNvSpPr>
            <a:spLocks noGrp="1"/>
          </p:cNvSpPr>
          <p:nvPr>
            <p:ph type="subTitle" idx="1"/>
          </p:nvPr>
        </p:nvSpPr>
        <p:spPr>
          <a:xfrm>
            <a:off x="1371600" y="3886200"/>
            <a:ext cx="6779624" cy="1752600"/>
          </a:xfrm>
        </p:spPr>
        <p:txBody>
          <a:bodyPr/>
          <a:lstStyle/>
          <a:p>
            <a:r>
              <a:rPr lang="en-US" sz="2000" i="1" dirty="0"/>
              <a:t>Consultant at </a:t>
            </a:r>
            <a:r>
              <a:rPr lang="en-US" sz="2000" i="1" dirty="0" err="1"/>
              <a:t>Eikenberg</a:t>
            </a:r>
            <a:r>
              <a:rPr lang="en-US" sz="2000" i="1" dirty="0"/>
              <a:t> Academy for Social Justice  </a:t>
            </a:r>
          </a:p>
        </p:txBody>
      </p:sp>
      <p:pic>
        <p:nvPicPr>
          <p:cNvPr id="4" name="Picture 3" descr="A pair of hands holding each other&#10;&#10;Description automatically generated">
            <a:extLst>
              <a:ext uri="{FF2B5EF4-FFF2-40B4-BE49-F238E27FC236}">
                <a16:creationId xmlns:a16="http://schemas.microsoft.com/office/drawing/2014/main" id="{2AD6EED0-DF1A-A2BB-BB31-353D14FE6CC9}"/>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421193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092" y="687387"/>
            <a:ext cx="7711061" cy="760413"/>
          </a:xfrm>
        </p:spPr>
        <p:txBody>
          <a:bodyPr>
            <a:normAutofit fontScale="90000"/>
          </a:bodyPr>
          <a:lstStyle/>
          <a:p>
            <a:r>
              <a:rPr lang="en-US" dirty="0"/>
              <a:t>My Most Recent Experience Advocating for African American Children</a:t>
            </a:r>
          </a:p>
        </p:txBody>
      </p:sp>
      <p:sp>
        <p:nvSpPr>
          <p:cNvPr id="7" name="Content Placeholder 6"/>
          <p:cNvSpPr>
            <a:spLocks noGrp="1"/>
          </p:cNvSpPr>
          <p:nvPr>
            <p:ph idx="1"/>
          </p:nvPr>
        </p:nvSpPr>
        <p:spPr>
          <a:xfrm>
            <a:off x="1470072" y="2070099"/>
            <a:ext cx="7336399" cy="3778251"/>
          </a:xfrm>
        </p:spPr>
        <p:txBody>
          <a:bodyPr/>
          <a:lstStyle/>
          <a:p>
            <a:r>
              <a:rPr lang="en-US" dirty="0"/>
              <a:t>We can’t begin to address the issues that will lead to fair practices amongst mental health providers until we come to a point where all providers lead to be racially sensitive which should be followed by racial responsibility. </a:t>
            </a:r>
          </a:p>
        </p:txBody>
      </p:sp>
      <p:pic>
        <p:nvPicPr>
          <p:cNvPr id="3" name="Picture 2" descr="A pair of hands holding each other&#10;&#10;Description automatically generated">
            <a:extLst>
              <a:ext uri="{FF2B5EF4-FFF2-40B4-BE49-F238E27FC236}">
                <a16:creationId xmlns:a16="http://schemas.microsoft.com/office/drawing/2014/main" id="{0D55CCDC-E80A-9767-4E8E-87DFD87794B6}"/>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136728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Peers and Family Member Survey</a:t>
            </a:r>
            <a:endParaRPr lang="en-US" dirty="0"/>
          </a:p>
        </p:txBody>
      </p:sp>
      <p:sp>
        <p:nvSpPr>
          <p:cNvPr id="3" name="Content Placeholder 2"/>
          <p:cNvSpPr>
            <a:spLocks noGrp="1"/>
          </p:cNvSpPr>
          <p:nvPr>
            <p:ph idx="1"/>
          </p:nvPr>
        </p:nvSpPr>
        <p:spPr>
          <a:xfrm>
            <a:off x="1039586" y="1781175"/>
            <a:ext cx="7846182" cy="4010026"/>
          </a:xfrm>
        </p:spPr>
        <p:txBody>
          <a:bodyPr/>
          <a:lstStyle/>
          <a:p>
            <a:pPr lvl="1">
              <a:buFont typeface="Arial" panose="020B0604020202020204" pitchFamily="34" charset="0"/>
              <a:buChar char="•"/>
            </a:pPr>
            <a:r>
              <a:rPr lang="en-US" sz="2400" dirty="0"/>
              <a:t>Over 2600 respondents</a:t>
            </a:r>
          </a:p>
          <a:p>
            <a:pPr lvl="2">
              <a:buFont typeface="Arial" panose="020B0604020202020204" pitchFamily="34" charset="0"/>
              <a:buChar char="•"/>
            </a:pPr>
            <a:r>
              <a:rPr lang="en-US" sz="2400" dirty="0"/>
              <a:t>88% of African-American mental health consumers and family members across California report that spirituality is important to them.</a:t>
            </a:r>
          </a:p>
          <a:p>
            <a:pPr lvl="2">
              <a:buFont typeface="Arial" panose="020B0604020202020204" pitchFamily="34" charset="0"/>
              <a:buChar char="•"/>
            </a:pPr>
            <a:r>
              <a:rPr lang="en-US" sz="2400" dirty="0"/>
              <a:t>72% report that they believe it is appropriate for the public mental health system to address spirituality as a part of mental health care.</a:t>
            </a:r>
          </a:p>
          <a:p>
            <a:pPr lvl="2">
              <a:buFont typeface="Arial" panose="020B0604020202020204" pitchFamily="34" charset="0"/>
              <a:buChar char="•"/>
            </a:pPr>
            <a:r>
              <a:rPr lang="en-US" sz="2400" dirty="0"/>
              <a:t>89% reported that they regularly used prayer as a wellness tool</a:t>
            </a:r>
          </a:p>
          <a:p>
            <a:endParaRPr lang="en-US" dirty="0"/>
          </a:p>
        </p:txBody>
      </p:sp>
      <p:pic>
        <p:nvPicPr>
          <p:cNvPr id="4" name="Picture 3" descr="A pair of hands holding each other&#10;&#10;Description automatically generated">
            <a:extLst>
              <a:ext uri="{FF2B5EF4-FFF2-40B4-BE49-F238E27FC236}">
                <a16:creationId xmlns:a16="http://schemas.microsoft.com/office/drawing/2014/main" id="{A2393FB1-AA2B-C44D-BA4D-7321FB97E731}"/>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276755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092" y="687387"/>
            <a:ext cx="7808901" cy="760413"/>
          </a:xfrm>
        </p:spPr>
        <p:txBody>
          <a:bodyPr>
            <a:normAutofit fontScale="90000"/>
          </a:bodyPr>
          <a:lstStyle/>
          <a:p>
            <a:r>
              <a:rPr lang="en-US" dirty="0"/>
              <a:t>African American Family Support Group </a:t>
            </a:r>
          </a:p>
        </p:txBody>
      </p:sp>
      <p:sp>
        <p:nvSpPr>
          <p:cNvPr id="3" name="Content Placeholder 2"/>
          <p:cNvSpPr>
            <a:spLocks noGrp="1"/>
          </p:cNvSpPr>
          <p:nvPr>
            <p:ph idx="1"/>
          </p:nvPr>
        </p:nvSpPr>
        <p:spPr>
          <a:xfrm>
            <a:off x="1042609" y="1781175"/>
            <a:ext cx="7846182" cy="4010026"/>
          </a:xfrm>
        </p:spPr>
        <p:txBody>
          <a:bodyPr/>
          <a:lstStyle/>
          <a:p>
            <a:pPr lvl="1">
              <a:buFont typeface="Arial" panose="020B0604020202020204" pitchFamily="34" charset="0"/>
              <a:buChar char="•"/>
            </a:pPr>
            <a:r>
              <a:rPr lang="en-US" sz="2400" dirty="0"/>
              <a:t>Largely attended by mothers. </a:t>
            </a:r>
          </a:p>
          <a:p>
            <a:pPr lvl="1">
              <a:buFont typeface="Arial" panose="020B0604020202020204" pitchFamily="34" charset="0"/>
              <a:buChar char="•"/>
            </a:pPr>
            <a:r>
              <a:rPr lang="en-US" sz="2400" dirty="0"/>
              <a:t>Many of whose children are criminal justice involved. </a:t>
            </a:r>
          </a:p>
          <a:p>
            <a:pPr lvl="1">
              <a:buFont typeface="Arial" panose="020B0604020202020204" pitchFamily="34" charset="0"/>
              <a:buChar char="•"/>
            </a:pPr>
            <a:r>
              <a:rPr lang="en-US" sz="2400" dirty="0"/>
              <a:t>Most of the parents in the group share a similar burden which is, feeling like the mental health system and providers can’t relate to the cultural needs of their children and discount the trauma and further impact of dealing with a one-size-fits-all Western paradigm that has often devalued the opinions of families. </a:t>
            </a:r>
          </a:p>
          <a:p>
            <a:endParaRPr lang="en-US" dirty="0"/>
          </a:p>
        </p:txBody>
      </p:sp>
      <p:pic>
        <p:nvPicPr>
          <p:cNvPr id="4" name="Picture 3" descr="A pair of hands holding each other&#10;&#10;Description automatically generated">
            <a:extLst>
              <a:ext uri="{FF2B5EF4-FFF2-40B4-BE49-F238E27FC236}">
                <a16:creationId xmlns:a16="http://schemas.microsoft.com/office/drawing/2014/main" id="{5756C4E2-5570-A564-46AB-A1778988992E}"/>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295809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MHFC Signature Trainings</a:t>
            </a:r>
          </a:p>
        </p:txBody>
      </p:sp>
      <p:sp>
        <p:nvSpPr>
          <p:cNvPr id="3" name="Content Placeholder 2"/>
          <p:cNvSpPr>
            <a:spLocks noGrp="1"/>
          </p:cNvSpPr>
          <p:nvPr>
            <p:ph idx="1"/>
          </p:nvPr>
        </p:nvSpPr>
        <p:spPr>
          <a:xfrm>
            <a:off x="1033236" y="1698357"/>
            <a:ext cx="7846182" cy="4010026"/>
          </a:xfrm>
        </p:spPr>
        <p:txBody>
          <a:bodyPr/>
          <a:lstStyle/>
          <a:p>
            <a:pPr lvl="1">
              <a:buFont typeface="Arial" panose="020B0604020202020204" pitchFamily="34" charset="0"/>
              <a:buChar char="•"/>
            </a:pPr>
            <a:r>
              <a:rPr lang="en-US" sz="2700" dirty="0">
                <a:solidFill>
                  <a:srgbClr val="FF0000"/>
                </a:solidFill>
              </a:rPr>
              <a:t>Mental Health 101 for African Americans</a:t>
            </a:r>
          </a:p>
          <a:p>
            <a:pPr lvl="1">
              <a:buFont typeface="Arial" panose="020B0604020202020204" pitchFamily="34" charset="0"/>
              <a:buChar char="•"/>
            </a:pPr>
            <a:r>
              <a:rPr lang="en-US" sz="2700" dirty="0"/>
              <a:t>Spirituality 101 – Provider Training</a:t>
            </a:r>
          </a:p>
          <a:p>
            <a:pPr lvl="1">
              <a:buFont typeface="Arial" panose="020B0604020202020204" pitchFamily="34" charset="0"/>
              <a:buChar char="•"/>
            </a:pPr>
            <a:r>
              <a:rPr lang="en-US" sz="2700" dirty="0">
                <a:solidFill>
                  <a:srgbClr val="FF0000"/>
                </a:solidFill>
              </a:rPr>
              <a:t>“I’m A Winner” Every Child needs an IEP</a:t>
            </a:r>
          </a:p>
          <a:p>
            <a:pPr lvl="1">
              <a:buFont typeface="Arial" panose="020B0604020202020204" pitchFamily="34" charset="0"/>
              <a:buChar char="•"/>
            </a:pPr>
            <a:r>
              <a:rPr lang="en-US" sz="2700" dirty="0"/>
              <a:t>Keepers of the Flock – Faith Leader Training</a:t>
            </a:r>
          </a:p>
          <a:p>
            <a:pPr lvl="1">
              <a:buFont typeface="Arial" panose="020B0604020202020204" pitchFamily="34" charset="0"/>
              <a:buChar char="•"/>
            </a:pPr>
            <a:r>
              <a:rPr lang="en-US" sz="2700" dirty="0"/>
              <a:t>A Bridge Over Troubled Waters</a:t>
            </a:r>
          </a:p>
          <a:p>
            <a:endParaRPr lang="en-US" dirty="0"/>
          </a:p>
        </p:txBody>
      </p:sp>
      <p:pic>
        <p:nvPicPr>
          <p:cNvPr id="4" name="Picture 3" descr="A pair of hands holding each other&#10;&#10;Description automatically generated">
            <a:extLst>
              <a:ext uri="{FF2B5EF4-FFF2-40B4-BE49-F238E27FC236}">
                <a16:creationId xmlns:a16="http://schemas.microsoft.com/office/drawing/2014/main" id="{7EF95D3E-4D86-21DF-396E-B9A29C60CEEC}"/>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150463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90600" y="976745"/>
            <a:ext cx="8153400" cy="449580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100000"/>
              </a:lnSpc>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100000"/>
              </a:lnSpc>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100000"/>
              </a:lnSpc>
              <a:spcBef>
                <a:spcPct val="20000"/>
              </a:spcBef>
              <a:buClr>
                <a:schemeClr val="accent1"/>
              </a:buClr>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ct val="20000"/>
              </a:spcBef>
              <a:buClr>
                <a:schemeClr val="accent1"/>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200" b="1" i="1" dirty="0">
                <a:solidFill>
                  <a:schemeClr val="accent1">
                    <a:lumMod val="50000"/>
                  </a:schemeClr>
                </a:solidFill>
                <a:latin typeface="Bradley Hand ITC" pitchFamily="66" charset="0"/>
              </a:rPr>
              <a:t>A Mental Health Friendly </a:t>
            </a:r>
            <a:r>
              <a:rPr lang="en-US" sz="3200" b="1" i="1" dirty="0">
                <a:solidFill>
                  <a:srgbClr val="009900"/>
                </a:solidFill>
                <a:latin typeface="Bradley Hand ITC" pitchFamily="66" charset="0"/>
              </a:rPr>
              <a:t>Provider</a:t>
            </a:r>
            <a:r>
              <a:rPr lang="en-US" sz="3200" b="1" i="1" dirty="0">
                <a:solidFill>
                  <a:schemeClr val="accent1">
                    <a:lumMod val="50000"/>
                  </a:schemeClr>
                </a:solidFill>
                <a:latin typeface="Bradley Hand ITC" pitchFamily="66" charset="0"/>
              </a:rPr>
              <a:t> is…</a:t>
            </a:r>
            <a:endParaRPr lang="en-US" sz="3200" b="1" i="1" dirty="0">
              <a:solidFill>
                <a:schemeClr val="accent1">
                  <a:lumMod val="50000"/>
                </a:schemeClr>
              </a:solidFill>
            </a:endParaRPr>
          </a:p>
          <a:p>
            <a:pPr marL="0" indent="0" algn="ctr">
              <a:buFont typeface="Arial"/>
              <a:buNone/>
            </a:pPr>
            <a:endParaRPr lang="en-US" b="1" i="1" dirty="0"/>
          </a:p>
          <a:p>
            <a:pPr marL="0" indent="0" algn="ctr">
              <a:buFont typeface="Arial"/>
              <a:buNone/>
            </a:pPr>
            <a:r>
              <a:rPr lang="en-US" b="1" i="1" dirty="0"/>
              <a:t>…A </a:t>
            </a:r>
            <a:r>
              <a:rPr lang="en-US" b="1" i="1" dirty="0">
                <a:solidFill>
                  <a:srgbClr val="009900"/>
                </a:solidFill>
              </a:rPr>
              <a:t>Provider </a:t>
            </a:r>
            <a:r>
              <a:rPr lang="en-US" b="1" i="1" dirty="0"/>
              <a:t>committed to eliminating stigma and improving outcomes for African American </a:t>
            </a:r>
            <a:r>
              <a:rPr lang="en-US" b="1" i="1" dirty="0">
                <a:solidFill>
                  <a:srgbClr val="009900"/>
                </a:solidFill>
              </a:rPr>
              <a:t>Peers/Patients</a:t>
            </a:r>
            <a:r>
              <a:rPr lang="en-US" b="1" i="1" dirty="0"/>
              <a:t> and family members through utilizing culturally responsive practices/approaches that create a sense of belonging and inclusion in all facets of it’s treatment models and </a:t>
            </a:r>
            <a:r>
              <a:rPr lang="en-US" b="1" i="1" dirty="0">
                <a:solidFill>
                  <a:srgbClr val="009900"/>
                </a:solidFill>
              </a:rPr>
              <a:t>programs.</a:t>
            </a:r>
          </a:p>
          <a:p>
            <a:pPr marL="0" indent="0">
              <a:buFont typeface="Arial"/>
              <a:buNone/>
            </a:pPr>
            <a:endParaRPr lang="en-US" b="1" i="1" dirty="0"/>
          </a:p>
          <a:p>
            <a:pPr marL="0" indent="0" algn="ctr">
              <a:buFont typeface="Arial"/>
              <a:buNone/>
            </a:pPr>
            <a:endParaRPr lang="en-US" b="1" i="1" dirty="0"/>
          </a:p>
          <a:p>
            <a:pPr marL="0" indent="0" algn="ctr">
              <a:buFont typeface="Arial"/>
              <a:buNone/>
            </a:pPr>
            <a:endParaRPr lang="en-US" dirty="0"/>
          </a:p>
        </p:txBody>
      </p:sp>
      <p:pic>
        <p:nvPicPr>
          <p:cNvPr id="2" name="Picture 1" descr="A pair of hands holding each other&#10;&#10;Description automatically generated">
            <a:extLst>
              <a:ext uri="{FF2B5EF4-FFF2-40B4-BE49-F238E27FC236}">
                <a16:creationId xmlns:a16="http://schemas.microsoft.com/office/drawing/2014/main" id="{4A3B802A-08BE-CB6E-8B56-765E6D0C8D24}"/>
              </a:ext>
            </a:extLst>
          </p:cNvPr>
          <p:cNvPicPr>
            <a:picLocks noChangeAspect="1"/>
          </p:cNvPicPr>
          <p:nvPr/>
        </p:nvPicPr>
        <p:blipFill>
          <a:blip r:embed="rId2"/>
          <a:stretch>
            <a:fillRect/>
          </a:stretch>
        </p:blipFill>
        <p:spPr>
          <a:xfrm>
            <a:off x="6756741" y="5958941"/>
            <a:ext cx="2049730" cy="811559"/>
          </a:xfrm>
          <a:prstGeom prst="rect">
            <a:avLst/>
          </a:prstGeom>
        </p:spPr>
      </p:pic>
    </p:spTree>
    <p:extLst>
      <p:ext uri="{BB962C8B-B14F-4D97-AF65-F5344CB8AC3E}">
        <p14:creationId xmlns:p14="http://schemas.microsoft.com/office/powerpoint/2010/main" val="162465450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99CA3C"/>
      </a:accent1>
      <a:accent2>
        <a:srgbClr val="B15C12"/>
      </a:accent2>
      <a:accent3>
        <a:srgbClr val="4C4C4C"/>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4983</TotalTime>
  <Words>1808</Words>
  <Application>Microsoft Office PowerPoint</Application>
  <PresentationFormat>On-screen Show (4:3)</PresentationFormat>
  <Paragraphs>155</Paragraphs>
  <Slides>22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African</vt:lpstr>
      <vt:lpstr>Arial</vt:lpstr>
      <vt:lpstr>Bradley Hand ITC</vt:lpstr>
      <vt:lpstr>Calibri</vt:lpstr>
      <vt:lpstr>Wingdings</vt:lpstr>
      <vt:lpstr>Office Theme</vt:lpstr>
      <vt:lpstr>PowerPoint Presentation</vt:lpstr>
      <vt:lpstr>Welcome to a transformACTIONal experience</vt:lpstr>
      <vt:lpstr>PowerPoint Presentation</vt:lpstr>
      <vt:lpstr>“When a Black Mother gives birth to a male child, her sleep is forever compromised!”  Dr. Kenneth V. Hardy, PhD</vt:lpstr>
      <vt:lpstr>My Most Recent Experience Advocating for African American Children</vt:lpstr>
      <vt:lpstr>Peers and Family Member Survey</vt:lpstr>
      <vt:lpstr>African American Family Support Group </vt:lpstr>
      <vt:lpstr>MHFC Signature Trainings</vt:lpstr>
      <vt:lpstr>PowerPoint Presentation</vt:lpstr>
      <vt:lpstr>African American Utilization Report </vt:lpstr>
      <vt:lpstr>PowerPoint Presentation</vt:lpstr>
      <vt:lpstr>PowerPoint Presentation</vt:lpstr>
      <vt:lpstr>PowerPoint Presentation</vt:lpstr>
      <vt:lpstr>PowerPoint Presentation</vt:lpstr>
      <vt:lpstr>PowerPoint Presentation</vt:lpstr>
      <vt:lpstr>PowerPoint Presentation</vt:lpstr>
      <vt:lpstr>Community Defined Strategy:   I Am A Winner!</vt:lpstr>
      <vt:lpstr> “I AM A WINNER!”</vt:lpstr>
      <vt:lpstr>Things to Consider When Working with African Americans </vt:lpstr>
      <vt:lpstr> Challenges</vt:lpstr>
      <vt:lpstr> Opportunities</vt:lpstr>
      <vt:lpstr>What Can You Do Differently Remembering Black Minds Matter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phyllis Bleecker</dc:creator>
  <cp:lastModifiedBy>naomi gashaw</cp:lastModifiedBy>
  <cp:revision>162</cp:revision>
  <cp:lastPrinted>2018-04-27T11:55:34Z</cp:lastPrinted>
  <dcterms:created xsi:type="dcterms:W3CDTF">2013-08-23T03:49:03Z</dcterms:created>
  <dcterms:modified xsi:type="dcterms:W3CDTF">2024-02-08T18:39:00Z</dcterms:modified>
</cp:coreProperties>
</file>