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84" r:id="rId5"/>
    <p:sldId id="319" r:id="rId6"/>
    <p:sldId id="322" r:id="rId7"/>
    <p:sldId id="321" r:id="rId8"/>
    <p:sldId id="320" r:id="rId9"/>
    <p:sldId id="323" r:id="rId10"/>
    <p:sldId id="30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19"/>
            <p14:sldId id="322"/>
            <p14:sldId id="321"/>
            <p14:sldId id="320"/>
            <p14:sldId id="323"/>
            <p14:sldId id="305"/>
          </p14:sldIdLst>
        </p14:section>
        <p14:section name="Untitled Section" id="{5E15BCDC-23F7-4278-A6FF-DBBC366BAE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7</a:t>
            </a:fld>
            <a:endParaRPr lang="en-US"/>
          </a:p>
        </p:txBody>
      </p:sp>
    </p:spTree>
    <p:extLst>
      <p:ext uri="{BB962C8B-B14F-4D97-AF65-F5344CB8AC3E}">
        <p14:creationId xmlns:p14="http://schemas.microsoft.com/office/powerpoint/2010/main" val="208375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Office Half-Hour </a:t>
            </a:r>
            <a:br>
              <a:rPr lang="en-US" sz="4400" dirty="0">
                <a:latin typeface="+mj-lt"/>
              </a:rPr>
            </a:br>
            <a:r>
              <a:rPr lang="en-US" sz="4400" dirty="0">
                <a:latin typeface="+mj-lt"/>
              </a:rPr>
              <a:t>April 4, 2024     </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21476"/>
            <a:ext cx="11204279" cy="689957"/>
          </a:xfrm>
        </p:spPr>
        <p:txBody>
          <a:bodyPr/>
          <a:lstStyle/>
          <a:p>
            <a:r>
              <a:rPr lang="en-US" sz="4000" u="sng" dirty="0">
                <a:latin typeface="+mj-lt"/>
              </a:rPr>
              <a:t>DHCS Request for a Proposal to Extend CHSP </a:t>
            </a: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69375"/>
            <a:ext cx="10499721" cy="4102242"/>
          </a:xfrm>
        </p:spPr>
        <p:txBody>
          <a:bodyPr>
            <a:noAutofit/>
          </a:bodyPr>
          <a:lstStyle/>
          <a:p>
            <a:pPr>
              <a:lnSpc>
                <a:spcPct val="120000"/>
              </a:lnSpc>
            </a:pPr>
            <a:r>
              <a:rPr lang="en-US" sz="2600" b="0" dirty="0">
                <a:latin typeface="+mn-lt"/>
              </a:rPr>
              <a:t>DHCS asked CalMHSA for a proposal to extend CHSP from July 1, 2024-June 30, 2025. DHCS did not provide us a dollar amount, nor a timeline by when we’d receive their decision. We will notify you all when we receive it.</a:t>
            </a:r>
          </a:p>
          <a:p>
            <a:pPr>
              <a:lnSpc>
                <a:spcPct val="120000"/>
              </a:lnSpc>
            </a:pPr>
            <a:r>
              <a:rPr lang="en-US" sz="2600" b="0" dirty="0">
                <a:latin typeface="+mn-lt"/>
              </a:rPr>
              <a:t>CalMHSA sent DHCS a memo with funding options; costs to fund Chat App, provide 1 pod to each agency and affiliate, up to 2 pods to each (if originally awarded more than one), up to 3 pods, and up to 4 pods.</a:t>
            </a:r>
          </a:p>
          <a:p>
            <a:pPr>
              <a:lnSpc>
                <a:spcPct val="120000"/>
              </a:lnSpc>
            </a:pPr>
            <a:r>
              <a:rPr lang="en-US" sz="2600" b="0" dirty="0">
                <a:latin typeface="+mn-lt"/>
              </a:rPr>
              <a:t>.</a:t>
            </a:r>
          </a:p>
        </p:txBody>
      </p:sp>
    </p:spTree>
    <p:extLst>
      <p:ext uri="{BB962C8B-B14F-4D97-AF65-F5344CB8AC3E}">
        <p14:creationId xmlns:p14="http://schemas.microsoft.com/office/powerpoint/2010/main" val="353362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21476"/>
            <a:ext cx="11204279" cy="689957"/>
          </a:xfrm>
        </p:spPr>
        <p:txBody>
          <a:bodyPr/>
          <a:lstStyle/>
          <a:p>
            <a:r>
              <a:rPr lang="en-US" sz="4000" u="sng" dirty="0">
                <a:latin typeface="+mj-lt"/>
              </a:rPr>
              <a:t>CalMHSA’s Proposal to Extend CHSP </a:t>
            </a: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69375"/>
            <a:ext cx="10499721" cy="4102242"/>
          </a:xfrm>
        </p:spPr>
        <p:txBody>
          <a:bodyPr>
            <a:noAutofit/>
          </a:bodyPr>
          <a:lstStyle/>
          <a:p>
            <a:pPr>
              <a:lnSpc>
                <a:spcPct val="120000"/>
              </a:lnSpc>
            </a:pPr>
            <a:r>
              <a:rPr lang="en-US" sz="2600" b="0" dirty="0">
                <a:latin typeface="+mn-lt"/>
              </a:rPr>
              <a:t>Our proposal assumed the same funding as in your current contracts. SS paid $26/hour, Supervisors paid $30/hour; 1 pod consists of 4 SS and 1 Supervisor. </a:t>
            </a:r>
          </a:p>
          <a:p>
            <a:pPr>
              <a:lnSpc>
                <a:spcPct val="120000"/>
              </a:lnSpc>
            </a:pPr>
            <a:r>
              <a:rPr lang="en-US" sz="2600" b="0" dirty="0">
                <a:latin typeface="+mn-lt"/>
              </a:rPr>
              <a:t>Also included 20% for benefits, 15% indirect and an Additional Administrative Costs (AAC) of $17,800 per pod. </a:t>
            </a:r>
          </a:p>
          <a:p>
            <a:pPr>
              <a:lnSpc>
                <a:spcPct val="120000"/>
              </a:lnSpc>
            </a:pPr>
            <a:r>
              <a:rPr lang="en-US" sz="2600" b="0" dirty="0">
                <a:latin typeface="+mn-lt"/>
              </a:rPr>
              <a:t>We have asked to extend your contracts thru 6/30/24 to prepare for this extension. With the NCE, you can continue to spend funds through 6/30/24.</a:t>
            </a:r>
          </a:p>
          <a:p>
            <a:pPr>
              <a:lnSpc>
                <a:spcPct val="120000"/>
              </a:lnSpc>
            </a:pPr>
            <a:endParaRPr lang="en-US" sz="2600" b="0" dirty="0">
              <a:latin typeface="+mn-lt"/>
            </a:endParaRPr>
          </a:p>
        </p:txBody>
      </p:sp>
    </p:spTree>
    <p:extLst>
      <p:ext uri="{BB962C8B-B14F-4D97-AF65-F5344CB8AC3E}">
        <p14:creationId xmlns:p14="http://schemas.microsoft.com/office/powerpoint/2010/main" val="198526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569027"/>
            <a:ext cx="9642361" cy="483509"/>
          </a:xfrm>
        </p:spPr>
        <p:txBody>
          <a:bodyPr/>
          <a:lstStyle/>
          <a:p>
            <a:r>
              <a:rPr lang="en-US" sz="4000" u="sng" dirty="0">
                <a:latin typeface="+mj-lt"/>
              </a:rPr>
              <a:t>Invoices</a:t>
            </a: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120630"/>
            <a:ext cx="10499721" cy="4250987"/>
          </a:xfrm>
        </p:spPr>
        <p:txBody>
          <a:bodyPr>
            <a:noAutofit/>
          </a:bodyPr>
          <a:lstStyle/>
          <a:p>
            <a:pPr>
              <a:lnSpc>
                <a:spcPct val="120000"/>
              </a:lnSpc>
            </a:pPr>
            <a:r>
              <a:rPr lang="en-US" sz="2600" b="0" dirty="0">
                <a:latin typeface="+mn-lt"/>
              </a:rPr>
              <a:t>Please don’t purchase any equipment or devices! It’s too late to justify any type of equipment purchase.</a:t>
            </a:r>
          </a:p>
          <a:p>
            <a:pPr>
              <a:lnSpc>
                <a:spcPct val="120000"/>
              </a:lnSpc>
            </a:pPr>
            <a:r>
              <a:rPr lang="en-US" sz="2600" b="0" dirty="0">
                <a:latin typeface="+mn-lt"/>
              </a:rPr>
              <a:t>Please don’t submit an invoice with a training or reasonable request amount that has not been previously approved by me.</a:t>
            </a:r>
          </a:p>
          <a:p>
            <a:pPr>
              <a:lnSpc>
                <a:spcPct val="120000"/>
              </a:lnSpc>
            </a:pPr>
            <a:r>
              <a:rPr lang="en-US" sz="2600" b="0" dirty="0">
                <a:latin typeface="+mn-lt"/>
              </a:rPr>
              <a:t>Check Max Hours/Month Sheet on the Invoice; Can only go over if you are also cashing out an employee that is leaving your agency (and you have funds to cover it). Include this in the email with the invoice.</a:t>
            </a:r>
          </a:p>
        </p:txBody>
      </p:sp>
    </p:spTree>
    <p:extLst>
      <p:ext uri="{BB962C8B-B14F-4D97-AF65-F5344CB8AC3E}">
        <p14:creationId xmlns:p14="http://schemas.microsoft.com/office/powerpoint/2010/main" val="8404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Program’s End Reporting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392126"/>
          </a:xfrm>
        </p:spPr>
        <p:txBody>
          <a:bodyPr>
            <a:normAutofit/>
          </a:bodyPr>
          <a:lstStyle/>
          <a:p>
            <a:pPr marL="457200" indent="-457200">
              <a:buFont typeface="Arial" panose="020B0604020202020204" pitchFamily="34" charset="0"/>
              <a:buChar char="•"/>
            </a:pPr>
            <a:r>
              <a:rPr lang="en-US" sz="2800" b="0" dirty="0">
                <a:latin typeface="+mn-lt"/>
              </a:rPr>
              <a:t>Your contract requires you to document the time and place of each training session, the content of the session, the number of participants and their titles.</a:t>
            </a:r>
          </a:p>
          <a:p>
            <a:pPr marL="457200" indent="-457200">
              <a:buFont typeface="Arial" panose="020B0604020202020204" pitchFamily="34" charset="0"/>
              <a:buChar char="•"/>
            </a:pPr>
            <a:r>
              <a:rPr lang="en-US" sz="2800" b="0" dirty="0">
                <a:latin typeface="+mn-lt"/>
              </a:rPr>
              <a:t>Your final invoice will not be approved until device survey and training inventory is completed.</a:t>
            </a:r>
          </a:p>
          <a:p>
            <a:pPr marL="457200" indent="-457200">
              <a:buFont typeface="Arial" panose="020B0604020202020204" pitchFamily="34" charset="0"/>
              <a:buChar char="•"/>
            </a:pPr>
            <a:r>
              <a:rPr lang="en-US" sz="2800" b="0" dirty="0">
                <a:latin typeface="+mn-lt"/>
              </a:rPr>
              <a:t>Even with the NCE, please submit the training inventory by the end of April. </a:t>
            </a:r>
            <a:endParaRPr lang="en-US" sz="3200" b="0" dirty="0">
              <a:latin typeface="+mn-lt"/>
            </a:endParaRPr>
          </a:p>
        </p:txBody>
      </p:sp>
    </p:spTree>
    <p:extLst>
      <p:ext uri="{BB962C8B-B14F-4D97-AF65-F5344CB8AC3E}">
        <p14:creationId xmlns:p14="http://schemas.microsoft.com/office/powerpoint/2010/main" val="214344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Mental Health America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392126"/>
          </a:xfrm>
        </p:spPr>
        <p:txBody>
          <a:bodyPr>
            <a:normAutofit/>
          </a:bodyPr>
          <a:lstStyle/>
          <a:p>
            <a:pPr marL="457200" indent="-457200">
              <a:buFont typeface="Arial" panose="020B0604020202020204" pitchFamily="34" charset="0"/>
              <a:buChar char="•"/>
            </a:pPr>
            <a:r>
              <a:rPr lang="en-US" sz="2800" b="0" dirty="0">
                <a:latin typeface="+mn-lt"/>
              </a:rPr>
              <a:t>May is Mental Health Month</a:t>
            </a:r>
          </a:p>
          <a:p>
            <a:pPr marL="457200" indent="-457200">
              <a:buFont typeface="Arial" panose="020B0604020202020204" pitchFamily="34" charset="0"/>
              <a:buChar char="•"/>
            </a:pPr>
            <a:r>
              <a:rPr lang="en-US" sz="2800" b="0" dirty="0">
                <a:latin typeface="+mn-lt"/>
              </a:rPr>
              <a:t>Mental Health America’s Mental Health Toolkit is now available and it’s free. "Where to Start: Mental Health in a Changing World." </a:t>
            </a:r>
          </a:p>
          <a:p>
            <a:pPr marL="457200" indent="-457200">
              <a:buFont typeface="Arial" panose="020B0604020202020204" pitchFamily="34" charset="0"/>
              <a:buChar char="•"/>
            </a:pPr>
            <a:r>
              <a:rPr lang="en-US" sz="2800" b="0" dirty="0">
                <a:latin typeface="+mn-lt"/>
              </a:rPr>
              <a:t>It’s available at https://mhanational.org/ </a:t>
            </a:r>
            <a:endParaRPr lang="en-US" sz="3200" b="0" dirty="0">
              <a:latin typeface="+mn-lt"/>
            </a:endParaRPr>
          </a:p>
        </p:txBody>
      </p:sp>
    </p:spTree>
    <p:extLst>
      <p:ext uri="{BB962C8B-B14F-4D97-AF65-F5344CB8AC3E}">
        <p14:creationId xmlns:p14="http://schemas.microsoft.com/office/powerpoint/2010/main" val="44165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528310" y="1799618"/>
            <a:ext cx="4161256" cy="3525576"/>
          </a:xfrm>
        </p:spPr>
        <p:txBody>
          <a:bodyPr>
            <a:normAutofit/>
          </a:bodyPr>
          <a:lstStyle/>
          <a:p>
            <a:r>
              <a:rPr lang="en-US" sz="3600" u="sng" dirty="0">
                <a:solidFill>
                  <a:srgbClr val="0F6775"/>
                </a:solidFill>
                <a:latin typeface="+mn-lt"/>
              </a:rPr>
              <a:t>Next Meeting Will be Office Hours:</a:t>
            </a:r>
          </a:p>
          <a:p>
            <a:r>
              <a:rPr lang="en-US" sz="2800" dirty="0">
                <a:solidFill>
                  <a:srgbClr val="0F6775"/>
                </a:solidFill>
                <a:latin typeface="+mn-lt"/>
              </a:rPr>
              <a:t>Thursday, April 18th, </a:t>
            </a:r>
          </a:p>
          <a:p>
            <a:r>
              <a:rPr lang="en-US" sz="2800" dirty="0">
                <a:solidFill>
                  <a:srgbClr val="0F6775"/>
                </a:solidFill>
                <a:latin typeface="+mn-lt"/>
              </a:rPr>
              <a:t>11-11:30 am</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Jasi.Milton@calmhsa.org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7"/>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SharedWithUsers xmlns="08b51a6c-15c5-468c-9d03-3812a6e79002">
      <UserInfo>
        <DisplayName>Taylor Intermill</DisplayName>
        <AccountId>2408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21" ma:contentTypeDescription="Create a new document." ma:contentTypeScope="" ma:versionID="79e3be6755d29143bdc8742c99166ce9">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e63ce96c39a25f097812a9409f7997bd"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2.xml><?xml version="1.0" encoding="utf-8"?>
<ds:datastoreItem xmlns:ds="http://schemas.openxmlformats.org/officeDocument/2006/customXml" ds:itemID="{4B4B5847-416E-4E14-8AE3-9D600C56A732}">
  <ds:schemaRefs>
    <ds:schemaRef ds:uri="08b51a6c-15c5-468c-9d03-3812a6e79002"/>
    <ds:schemaRef ds:uri="0d3af850-0b13-4baf-a174-42fc113cc3dc"/>
    <ds:schemaRef ds:uri="bdde9dca-b655-4c82-9756-0719d4cc3ad5"/>
    <ds:schemaRef ds:uri="e72316aa-6b3f-4c25-bd78-ac2235cf77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ECB7B9-8172-4F7E-ACA4-581F333D2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de9dca-b655-4c82-9756-0719d4cc3ad5"/>
    <ds:schemaRef ds:uri="08b51a6c-15c5-468c-9d03-3812a6e79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43157</TotalTime>
  <Words>438</Words>
  <Application>Microsoft Office PowerPoint</Application>
  <PresentationFormat>Widescreen</PresentationFormat>
  <Paragraphs>28</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Bebas Neue</vt:lpstr>
      <vt:lpstr>Calibri</vt:lpstr>
      <vt:lpstr>Poppins</vt:lpstr>
      <vt:lpstr>Office Theme</vt:lpstr>
      <vt:lpstr>CalHOPE Support Program Office Half-Hour  April 4, 2024           </vt:lpstr>
      <vt:lpstr>DHCS Request for a Proposal to Extend CHSP </vt:lpstr>
      <vt:lpstr>CalMHSA’s Proposal to Extend CHSP </vt:lpstr>
      <vt:lpstr>Invoices</vt:lpstr>
      <vt:lpstr>Program’s End Reporting  </vt:lpstr>
      <vt:lpstr>Mental Health America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12</cp:revision>
  <dcterms:created xsi:type="dcterms:W3CDTF">2023-01-16T14:40:28Z</dcterms:created>
  <dcterms:modified xsi:type="dcterms:W3CDTF">2024-04-04T22:29:41Z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