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84" r:id="rId5"/>
    <p:sldId id="319" r:id="rId6"/>
    <p:sldId id="321" r:id="rId7"/>
    <p:sldId id="320" r:id="rId8"/>
    <p:sldId id="323" r:id="rId9"/>
    <p:sldId id="30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923B8-92A5-4A3F-83DE-296D5A9F516E}">
          <p14:sldIdLst>
            <p14:sldId id="284"/>
            <p14:sldId id="319"/>
            <p14:sldId id="321"/>
            <p14:sldId id="320"/>
            <p14:sldId id="323"/>
            <p14:sldId id="305"/>
          </p14:sldIdLst>
        </p14:section>
        <p14:section name="Untitled Section" id="{5E15BCDC-23F7-4278-A6FF-DBBC366BAE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A4A"/>
    <a:srgbClr val="0F6775"/>
    <a:srgbClr val="438F89"/>
    <a:srgbClr val="0A7178"/>
    <a:srgbClr val="072E34"/>
    <a:srgbClr val="FF6E00"/>
    <a:srgbClr val="FF8501"/>
    <a:srgbClr val="FF9E01"/>
    <a:srgbClr val="FFC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0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6</a:t>
            </a:fld>
            <a:endParaRPr lang="en-US"/>
          </a:p>
        </p:txBody>
      </p:sp>
    </p:spTree>
    <p:extLst>
      <p:ext uri="{BB962C8B-B14F-4D97-AF65-F5344CB8AC3E}">
        <p14:creationId xmlns:p14="http://schemas.microsoft.com/office/powerpoint/2010/main" val="208375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Picture Placeholder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Picture Placeholder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Office Half-Hour </a:t>
            </a:r>
            <a:br>
              <a:rPr lang="en-US" sz="4400" dirty="0">
                <a:latin typeface="+mj-lt"/>
              </a:rPr>
            </a:br>
            <a:r>
              <a:rPr lang="en-US" sz="4400" dirty="0">
                <a:latin typeface="+mj-lt"/>
              </a:rPr>
              <a:t>May 16, 2024     </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21476"/>
            <a:ext cx="11204279" cy="689957"/>
          </a:xfrm>
        </p:spPr>
        <p:txBody>
          <a:bodyPr/>
          <a:lstStyle/>
          <a:p>
            <a:r>
              <a:rPr lang="en-US" sz="4000" u="sng" dirty="0">
                <a:latin typeface="+mj-lt"/>
              </a:rPr>
              <a:t>DHCS Request for a Proposal to Extend CHSP </a:t>
            </a: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69375"/>
            <a:ext cx="10499721" cy="4102242"/>
          </a:xfrm>
        </p:spPr>
        <p:txBody>
          <a:bodyPr>
            <a:noAutofit/>
          </a:bodyPr>
          <a:lstStyle/>
          <a:p>
            <a:pPr>
              <a:lnSpc>
                <a:spcPct val="120000"/>
              </a:lnSpc>
            </a:pPr>
            <a:r>
              <a:rPr lang="en-US" sz="2600" b="0" dirty="0">
                <a:latin typeface="+mn-lt"/>
              </a:rPr>
              <a:t>We do not yet an answer from DHCS.</a:t>
            </a:r>
          </a:p>
          <a:p>
            <a:pPr>
              <a:lnSpc>
                <a:spcPct val="120000"/>
              </a:lnSpc>
            </a:pPr>
            <a:r>
              <a:rPr lang="en-US" sz="2600" b="0" dirty="0">
                <a:latin typeface="+mn-lt"/>
              </a:rPr>
              <a:t>The Governor submitted his May Revision Budget to the Legislature on May 10th. </a:t>
            </a:r>
          </a:p>
          <a:p>
            <a:pPr>
              <a:lnSpc>
                <a:spcPct val="120000"/>
              </a:lnSpc>
            </a:pPr>
            <a:r>
              <a:rPr lang="en-US" sz="2600" b="0" dirty="0">
                <a:latin typeface="+mn-lt"/>
              </a:rPr>
              <a:t>Funding for the Children and Youth Behavioral Health Initiative was reduced in the May Revision. DHCS advises that discussions with DHCS are now occurring to decide how to allocate their funding.</a:t>
            </a:r>
          </a:p>
        </p:txBody>
      </p:sp>
    </p:spTree>
    <p:extLst>
      <p:ext uri="{BB962C8B-B14F-4D97-AF65-F5344CB8AC3E}">
        <p14:creationId xmlns:p14="http://schemas.microsoft.com/office/powerpoint/2010/main" val="3533625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569027"/>
            <a:ext cx="9642361" cy="483509"/>
          </a:xfrm>
        </p:spPr>
        <p:txBody>
          <a:bodyPr/>
          <a:lstStyle/>
          <a:p>
            <a:r>
              <a:rPr lang="en-US" sz="4000" u="sng" dirty="0">
                <a:latin typeface="+mj-lt"/>
              </a:rPr>
              <a:t>Invoices</a:t>
            </a: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120630"/>
            <a:ext cx="10499721" cy="4250987"/>
          </a:xfrm>
        </p:spPr>
        <p:txBody>
          <a:bodyPr>
            <a:noAutofit/>
          </a:bodyPr>
          <a:lstStyle/>
          <a:p>
            <a:pPr>
              <a:lnSpc>
                <a:spcPct val="120000"/>
              </a:lnSpc>
            </a:pPr>
            <a:r>
              <a:rPr lang="en-US" sz="2600" b="0" dirty="0">
                <a:latin typeface="+mn-lt"/>
              </a:rPr>
              <a:t>Please don’t purchase any equipment or devices! It’s too late to justify any type of equipment purchase.</a:t>
            </a:r>
          </a:p>
          <a:p>
            <a:pPr>
              <a:lnSpc>
                <a:spcPct val="120000"/>
              </a:lnSpc>
            </a:pPr>
            <a:r>
              <a:rPr lang="en-US" sz="2600" b="0" dirty="0">
                <a:latin typeface="+mn-lt"/>
              </a:rPr>
              <a:t>Please don’t submit an invoice with a training or reasonable request amount that has not been previously approved by me.</a:t>
            </a:r>
          </a:p>
          <a:p>
            <a:pPr>
              <a:lnSpc>
                <a:spcPct val="120000"/>
              </a:lnSpc>
            </a:pPr>
            <a:r>
              <a:rPr lang="en-US" sz="2600" b="0" dirty="0">
                <a:latin typeface="+mn-lt"/>
              </a:rPr>
              <a:t>Check Max Hours/Month Sheet on the Invoice; Can only go over if you are also cashing out an employee that is leaving your agency (and you have funds to cover it). Include this in the email with the invoice.</a:t>
            </a:r>
          </a:p>
          <a:p>
            <a:pPr>
              <a:lnSpc>
                <a:spcPct val="120000"/>
              </a:lnSpc>
            </a:pPr>
            <a:r>
              <a:rPr lang="en-US" sz="2600" b="0" dirty="0">
                <a:latin typeface="+mn-lt"/>
              </a:rPr>
              <a:t>With the NCE, you can continue to spend funds through 6/30/24.</a:t>
            </a:r>
          </a:p>
        </p:txBody>
      </p:sp>
    </p:spTree>
    <p:extLst>
      <p:ext uri="{BB962C8B-B14F-4D97-AF65-F5344CB8AC3E}">
        <p14:creationId xmlns:p14="http://schemas.microsoft.com/office/powerpoint/2010/main" val="8404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Program’s End Reporting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392126"/>
          </a:xfrm>
        </p:spPr>
        <p:txBody>
          <a:bodyPr>
            <a:normAutofit/>
          </a:bodyPr>
          <a:lstStyle/>
          <a:p>
            <a:pPr marL="457200" indent="-457200">
              <a:buFont typeface="Arial" panose="020B0604020202020204" pitchFamily="34" charset="0"/>
              <a:buChar char="•"/>
            </a:pPr>
            <a:r>
              <a:rPr lang="en-US" sz="2800" b="0" dirty="0">
                <a:latin typeface="+mn-lt"/>
              </a:rPr>
              <a:t>Your contract requires you to document the time and place of each training session, the content of the session, the number of participants and their titles.</a:t>
            </a:r>
          </a:p>
          <a:p>
            <a:pPr marL="457200" indent="-457200">
              <a:buFont typeface="Arial" panose="020B0604020202020204" pitchFamily="34" charset="0"/>
              <a:buChar char="•"/>
            </a:pPr>
            <a:r>
              <a:rPr lang="en-US" sz="2800" b="0" dirty="0">
                <a:latin typeface="+mn-lt"/>
              </a:rPr>
              <a:t>Your final invoice will not be approved until device survey and training inventory is completed.</a:t>
            </a:r>
          </a:p>
          <a:p>
            <a:pPr marL="457200" indent="-457200">
              <a:buFont typeface="Arial" panose="020B0604020202020204" pitchFamily="34" charset="0"/>
              <a:buChar char="•"/>
            </a:pPr>
            <a:r>
              <a:rPr lang="en-US" sz="2800" b="0" dirty="0">
                <a:latin typeface="+mn-lt"/>
              </a:rPr>
              <a:t>Even with the NCE, please submit the training inventory by the end of April. </a:t>
            </a:r>
            <a:endParaRPr lang="en-US" sz="3200" b="0" dirty="0">
              <a:latin typeface="+mn-lt"/>
            </a:endParaRPr>
          </a:p>
        </p:txBody>
      </p:sp>
    </p:spTree>
    <p:extLst>
      <p:ext uri="{BB962C8B-B14F-4D97-AF65-F5344CB8AC3E}">
        <p14:creationId xmlns:p14="http://schemas.microsoft.com/office/powerpoint/2010/main" val="214344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9759-A24D-CBB0-8EED-446997F38F2D}"/>
              </a:ext>
            </a:extLst>
          </p:cNvPr>
          <p:cNvSpPr>
            <a:spLocks noGrp="1"/>
          </p:cNvSpPr>
          <p:nvPr>
            <p:ph type="ctrTitle"/>
          </p:nvPr>
        </p:nvSpPr>
        <p:spPr>
          <a:xfrm>
            <a:off x="493860" y="1400783"/>
            <a:ext cx="8213721" cy="1079769"/>
          </a:xfrm>
        </p:spPr>
        <p:txBody>
          <a:bodyPr/>
          <a:lstStyle/>
          <a:p>
            <a:r>
              <a:rPr lang="en-US" sz="4400" u="sng" dirty="0">
                <a:latin typeface="+mj-lt"/>
              </a:rPr>
              <a:t>“CalHOPE” </a:t>
            </a:r>
            <a:br>
              <a:rPr lang="en-US" sz="3200" u="sng" dirty="0">
                <a:latin typeface="+mj-lt"/>
              </a:rPr>
            </a:br>
            <a:endParaRPr lang="en-US" sz="3200" u="sng" dirty="0">
              <a:latin typeface="+mj-lt"/>
            </a:endParaRPr>
          </a:p>
        </p:txBody>
      </p:sp>
      <p:sp>
        <p:nvSpPr>
          <p:cNvPr id="3" name="Text Placeholder 2">
            <a:extLst>
              <a:ext uri="{FF2B5EF4-FFF2-40B4-BE49-F238E27FC236}">
                <a16:creationId xmlns:a16="http://schemas.microsoft.com/office/drawing/2014/main" id="{50B8028F-2167-5D11-B93E-1E898365FA3F}"/>
              </a:ext>
            </a:extLst>
          </p:cNvPr>
          <p:cNvSpPr>
            <a:spLocks noGrp="1"/>
          </p:cNvSpPr>
          <p:nvPr>
            <p:ph type="body" sz="quarter" idx="11"/>
          </p:nvPr>
        </p:nvSpPr>
        <p:spPr>
          <a:xfrm>
            <a:off x="493861" y="2208179"/>
            <a:ext cx="10499721" cy="4392126"/>
          </a:xfrm>
        </p:spPr>
        <p:txBody>
          <a:bodyPr>
            <a:normAutofit/>
          </a:bodyPr>
          <a:lstStyle/>
          <a:p>
            <a:pPr marL="457200" indent="-457200">
              <a:buFont typeface="Arial" panose="020B0604020202020204" pitchFamily="34" charset="0"/>
              <a:buChar char="•"/>
            </a:pPr>
            <a:r>
              <a:rPr lang="en-US" sz="2800" b="0" dirty="0">
                <a:latin typeface="+mn-lt"/>
              </a:rPr>
              <a:t>The administration used the name “CalHOPE” for many programs.</a:t>
            </a:r>
          </a:p>
          <a:p>
            <a:pPr marL="457200" indent="-457200">
              <a:buFont typeface="Arial" panose="020B0604020202020204" pitchFamily="34" charset="0"/>
              <a:buChar char="•"/>
            </a:pPr>
            <a:r>
              <a:rPr lang="en-US" sz="2800" b="0" dirty="0">
                <a:latin typeface="+mn-lt"/>
              </a:rPr>
              <a:t>We are the CalHOPE Support Program, but they call the warmline run by MHASF CalHOPE, as well as the disaster programs and the First Partner has a “CalHOPE” program.</a:t>
            </a:r>
          </a:p>
          <a:p>
            <a:pPr marL="457200" indent="-457200">
              <a:buFont typeface="Arial" panose="020B0604020202020204" pitchFamily="34" charset="0"/>
              <a:buChar char="•"/>
            </a:pPr>
            <a:r>
              <a:rPr lang="en-US" sz="2800" b="0" dirty="0">
                <a:latin typeface="+mn-lt"/>
              </a:rPr>
              <a:t> </a:t>
            </a:r>
            <a:endParaRPr lang="en-US" sz="3200" b="0" dirty="0">
              <a:latin typeface="+mn-lt"/>
            </a:endParaRPr>
          </a:p>
        </p:txBody>
      </p:sp>
    </p:spTree>
    <p:extLst>
      <p:ext uri="{BB962C8B-B14F-4D97-AF65-F5344CB8AC3E}">
        <p14:creationId xmlns:p14="http://schemas.microsoft.com/office/powerpoint/2010/main" val="44165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a:solidFill>
                  <a:srgbClr val="0F6775"/>
                </a:solidFill>
                <a:latin typeface="+mn-lt"/>
              </a:rPr>
              <a:t>https://www.calmhsa.org/CalHOPE/</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528310" y="1799618"/>
            <a:ext cx="4161256" cy="3525576"/>
          </a:xfrm>
        </p:spPr>
        <p:txBody>
          <a:bodyPr>
            <a:normAutofit/>
          </a:bodyPr>
          <a:lstStyle/>
          <a:p>
            <a:r>
              <a:rPr lang="en-US" sz="3600" u="sng" dirty="0">
                <a:solidFill>
                  <a:srgbClr val="0F6775"/>
                </a:solidFill>
                <a:latin typeface="+mn-lt"/>
              </a:rPr>
              <a:t>Next Meeting Will be Office Hours:</a:t>
            </a:r>
          </a:p>
          <a:p>
            <a:r>
              <a:rPr lang="en-US" sz="2800" dirty="0">
                <a:solidFill>
                  <a:srgbClr val="0F6775"/>
                </a:solidFill>
                <a:latin typeface="+mn-lt"/>
              </a:rPr>
              <a:t>Thursday, May 30th, </a:t>
            </a:r>
          </a:p>
          <a:p>
            <a:r>
              <a:rPr lang="en-US" sz="2800" dirty="0">
                <a:solidFill>
                  <a:srgbClr val="0F6775"/>
                </a:solidFill>
                <a:latin typeface="+mn-lt"/>
              </a:rPr>
              <a:t>11-11:30 am</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dirty="0">
                <a:solidFill>
                  <a:srgbClr val="0F6775"/>
                </a:solidFill>
                <a:latin typeface="+mn-lt"/>
              </a:rPr>
              <a:t>Jasi.Milton@calmhsa.org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5">
            <a:extLst>
              <a:ext uri="{96DAC541-7B7A-43D3-8B79-37D633B846F1}">
                <asvg:svgBlip xmlns:asvg="http://schemas.microsoft.com/office/drawing/2016/SVG/main" r:embed="rId6"/>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7"/>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359172289"/>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SharedWithUsers xmlns="08b51a6c-15c5-468c-9d03-3812a6e79002">
      <UserInfo>
        <DisplayName>Taylor Intermill</DisplayName>
        <AccountId>2408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21" ma:contentTypeDescription="Create a new document." ma:contentTypeScope="" ma:versionID="79e3be6755d29143bdc8742c99166ce9">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e63ce96c39a25f097812a9409f7997bd"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2CC25C-9CF1-48BE-97F9-31F0A857DC14}">
  <ds:schemaRefs>
    <ds:schemaRef ds:uri="http://schemas.microsoft.com/sharepoint/v3/contenttype/forms"/>
  </ds:schemaRefs>
</ds:datastoreItem>
</file>

<file path=customXml/itemProps2.xml><?xml version="1.0" encoding="utf-8"?>
<ds:datastoreItem xmlns:ds="http://schemas.openxmlformats.org/officeDocument/2006/customXml" ds:itemID="{4B4B5847-416E-4E14-8AE3-9D600C56A732}">
  <ds:schemaRefs>
    <ds:schemaRef ds:uri="08b51a6c-15c5-468c-9d03-3812a6e79002"/>
    <ds:schemaRef ds:uri="0d3af850-0b13-4baf-a174-42fc113cc3dc"/>
    <ds:schemaRef ds:uri="bdde9dca-b655-4c82-9756-0719d4cc3ad5"/>
    <ds:schemaRef ds:uri="e72316aa-6b3f-4c25-bd78-ac2235cf77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ECB7B9-8172-4F7E-ACA4-581F333D2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dde9dca-b655-4c82-9756-0719d4cc3ad5"/>
    <ds:schemaRef ds:uri="08b51a6c-15c5-468c-9d03-3812a6e79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44668</TotalTime>
  <Words>325</Words>
  <Application>Microsoft Office PowerPoint</Application>
  <PresentationFormat>Widescreen</PresentationFormat>
  <Paragraphs>25</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Bebas Neue</vt:lpstr>
      <vt:lpstr>Calibri</vt:lpstr>
      <vt:lpstr>Poppins</vt:lpstr>
      <vt:lpstr>Office Theme</vt:lpstr>
      <vt:lpstr>CalHOPE Support Program Office Half-Hour  May 16, 2024           </vt:lpstr>
      <vt:lpstr>DHCS Request for a Proposal to Extend CHSP </vt:lpstr>
      <vt:lpstr>Invoices</vt:lpstr>
      <vt:lpstr>Program’s End Reporting  </vt:lpstr>
      <vt:lpstr>“CalHOPE”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14</cp:revision>
  <dcterms:created xsi:type="dcterms:W3CDTF">2023-01-16T14:40:28Z</dcterms:created>
  <dcterms:modified xsi:type="dcterms:W3CDTF">2024-05-16T23:47:18Z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