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318" r:id="rId5"/>
    <p:sldId id="298" r:id="rId6"/>
    <p:sldId id="299" r:id="rId7"/>
    <p:sldId id="319" r:id="rId8"/>
    <p:sldId id="301" r:id="rId9"/>
    <p:sldId id="317" r:id="rId10"/>
    <p:sldId id="302" r:id="rId11"/>
    <p:sldId id="303" r:id="rId12"/>
    <p:sldId id="320" r:id="rId13"/>
    <p:sldId id="305" r:id="rId14"/>
    <p:sldId id="315" r:id="rId15"/>
    <p:sldId id="306" r:id="rId16"/>
    <p:sldId id="321" r:id="rId17"/>
    <p:sldId id="308" r:id="rId18"/>
    <p:sldId id="309" r:id="rId19"/>
    <p:sldId id="316" r:id="rId20"/>
    <p:sldId id="310" r:id="rId21"/>
    <p:sldId id="311" r:id="rId22"/>
    <p:sldId id="312" r:id="rId23"/>
    <p:sldId id="313" r:id="rId2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49DAA0E-7B83-86F7-1CB2-A97ED1FD7298}" name="Magen Jack" initials="MJ" userId="S::magen.jack@calmhsa.org::0e3b6de4-06f4-4cff-a078-9c4f25ebd6aa" providerId="AD"/>
  <p188:author id="{8D50D46A-B037-A272-46EF-716B04ACECA7}" name="Phebe Bell" initials="" userId="S::phebe.bell@calmhsa.org::97bbebde-d552-4bbd-9c4f-c0f3981e5a20" providerId="AD"/>
  <p188:author id="{0BAA6A91-418E-365F-FDAD-AC6174E2D96A}" name="Allison Bradley" initials="" userId="S::allison.bradley@calmhsa.org::46f68e91-5d38-4734-8be4-e6227a7ac4e1" providerId="AD"/>
  <p188:author id="{C35DEBA2-B2D2-4C8F-B8D2-E4B0A26C0C24}" name="Kim Flores" initials="KF" userId="S::kim.flores@calmhsa.org::f47b9d36-235b-4461-9a4e-54cfc36aac71" providerId="AD"/>
  <p188:author id="{EE3157B6-F2E1-D7FE-5DB2-32D00D03B8D0}" name="Darcy McGaffic" initials="DM" userId="S::darcy.mcgaffic@calmhsa.org::ff54e5b1-85b1-4872-b184-aef39e613f8c" providerId="AD"/>
  <p188:author id="{85977FF5-D2DF-007C-BB35-B6ABEC64800A}" name="Virginia Sandfer" initials="VS" userId="S::virginia.valdez@calmhsa.org::2e25b560-0050-4427-860b-cdf00fc08b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8486C"/>
    <a:srgbClr val="113E67"/>
    <a:srgbClr val="FEF7EC"/>
    <a:srgbClr val="C1E8FB"/>
    <a:srgbClr val="445883"/>
    <a:srgbClr val="556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C3FEA7-8633-AC4C-AC40-80691D4755B3}" v="2" dt="2026-10-19T21:09:03.132"/>
    <p1510:client id="{79CCE525-C75F-D04D-8C7F-4B75F6D8CC4C}" v="1" dt="2026-10-19T21:23:57.1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son Bradley" userId="46f68e91-5d38-4734-8be4-e6227a7ac4e1" providerId="ADAL" clId="{0C10102D-936B-565F-AC22-FD2CA7E8E740}"/>
    <pc:docChg chg="modSld">
      <pc:chgData name="Allison Bradley" userId="46f68e91-5d38-4734-8be4-e6227a7ac4e1" providerId="ADAL" clId="{0C10102D-936B-565F-AC22-FD2CA7E8E740}" dt="2026-10-19T21:23:57.137" v="55" actId="14100"/>
      <pc:docMkLst>
        <pc:docMk/>
      </pc:docMkLst>
      <pc:sldChg chg="modSp mod">
        <pc:chgData name="Allison Bradley" userId="46f68e91-5d38-4734-8be4-e6227a7ac4e1" providerId="ADAL" clId="{0C10102D-936B-565F-AC22-FD2CA7E8E740}" dt="2026-10-19T21:23:57.137" v="55" actId="14100"/>
        <pc:sldMkLst>
          <pc:docMk/>
          <pc:sldMk cId="3198369903" sldId="319"/>
        </pc:sldMkLst>
        <pc:spChg chg="mod">
          <ac:chgData name="Allison Bradley" userId="46f68e91-5d38-4734-8be4-e6227a7ac4e1" providerId="ADAL" clId="{0C10102D-936B-565F-AC22-FD2CA7E8E740}" dt="2026-10-19T21:23:57.137" v="55" actId="14100"/>
          <ac:spMkLst>
            <pc:docMk/>
            <pc:sldMk cId="3198369903" sldId="319"/>
            <ac:spMk id="14" creationId="{00000000-0000-0000-0000-000000000000}"/>
          </ac:spMkLst>
        </pc:spChg>
      </pc:sldChg>
    </pc:docChg>
  </pc:docChgLst>
  <pc:docChgLst>
    <pc:chgData name="Magen Jack" userId="S::magen.jack@calmhsa.org::0e3b6de4-06f4-4cff-a078-9c4f25ebd6aa" providerId="AD" clId="Web-{3103A40D-78C4-8848-98CE-65D777A3B716}"/>
    <pc:docChg chg="mod">
      <pc:chgData name="Magen Jack" userId="S::magen.jack@calmhsa.org::0e3b6de4-06f4-4cff-a078-9c4f25ebd6aa" providerId="AD" clId="Web-{3103A40D-78C4-8848-98CE-65D777A3B716}" dt="2026-10-02T04:30:59.144" v="0"/>
      <pc:docMkLst>
        <pc:docMk/>
      </pc:docMkLst>
    </pc:docChg>
  </pc:docChgLst>
  <pc:docChgLst>
    <pc:chgData name="Virginia Sandfer" userId="2e25b560-0050-4427-860b-cdf00fc08b1a" providerId="ADAL" clId="{3299D353-367A-549E-86D3-94C268A0EEDC}"/>
    <pc:docChg chg="undo custSel addSld delSld modSld sldOrd">
      <pc:chgData name="Virginia Sandfer" userId="2e25b560-0050-4427-860b-cdf00fc08b1a" providerId="ADAL" clId="{3299D353-367A-549E-86D3-94C268A0EEDC}" dt="2026-10-06T16:30:39.133" v="842"/>
      <pc:docMkLst>
        <pc:docMk/>
      </pc:docMkLst>
      <pc:sldChg chg="addSp delSp modSp mod">
        <pc:chgData name="Virginia Sandfer" userId="2e25b560-0050-4427-860b-cdf00fc08b1a" providerId="ADAL" clId="{3299D353-367A-549E-86D3-94C268A0EEDC}" dt="2026-10-02T17:10:10.374" v="804" actId="1076"/>
        <pc:sldMkLst>
          <pc:docMk/>
          <pc:sldMk cId="1386370780" sldId="276"/>
        </pc:sldMkLst>
        <pc:spChg chg="mod">
          <ac:chgData name="Virginia Sandfer" userId="2e25b560-0050-4427-860b-cdf00fc08b1a" providerId="ADAL" clId="{3299D353-367A-549E-86D3-94C268A0EEDC}" dt="2026-10-02T17:09:54.887" v="801" actId="1076"/>
          <ac:spMkLst>
            <pc:docMk/>
            <pc:sldMk cId="1386370780" sldId="276"/>
            <ac:spMk id="4" creationId="{00000000-0000-0000-0000-000000000000}"/>
          </ac:spMkLst>
        </pc:spChg>
        <pc:spChg chg="mod">
          <ac:chgData name="Virginia Sandfer" userId="2e25b560-0050-4427-860b-cdf00fc08b1a" providerId="ADAL" clId="{3299D353-367A-549E-86D3-94C268A0EEDC}" dt="2026-10-02T17:09:54.887" v="801" actId="1076"/>
          <ac:spMkLst>
            <pc:docMk/>
            <pc:sldMk cId="1386370780" sldId="276"/>
            <ac:spMk id="5" creationId="{00000000-0000-0000-0000-000000000000}"/>
          </ac:spMkLst>
        </pc:spChg>
        <pc:picChg chg="add mod">
          <ac:chgData name="Virginia Sandfer" userId="2e25b560-0050-4427-860b-cdf00fc08b1a" providerId="ADAL" clId="{3299D353-367A-549E-86D3-94C268A0EEDC}" dt="2026-10-02T17:10:10.374" v="804" actId="1076"/>
          <ac:picMkLst>
            <pc:docMk/>
            <pc:sldMk cId="1386370780" sldId="276"/>
            <ac:picMk id="16" creationId="{B850F1C8-0009-4427-0F7D-43D8D330B397}"/>
          </ac:picMkLst>
        </pc:picChg>
      </pc:sldChg>
      <pc:sldChg chg="addSp delSp modSp mod">
        <pc:chgData name="Virginia Sandfer" userId="2e25b560-0050-4427-860b-cdf00fc08b1a" providerId="ADAL" clId="{3299D353-367A-549E-86D3-94C268A0EEDC}" dt="2026-10-02T17:41:13.371" v="808"/>
        <pc:sldMkLst>
          <pc:docMk/>
          <pc:sldMk cId="2558891046" sldId="280"/>
        </pc:sldMkLst>
        <pc:picChg chg="add mod">
          <ac:chgData name="Virginia Sandfer" userId="2e25b560-0050-4427-860b-cdf00fc08b1a" providerId="ADAL" clId="{3299D353-367A-549E-86D3-94C268A0EEDC}" dt="2026-10-02T17:41:13.371" v="808"/>
          <ac:picMkLst>
            <pc:docMk/>
            <pc:sldMk cId="2558891046" sldId="280"/>
            <ac:picMk id="15" creationId="{0E88D279-B590-6CD6-3E2A-CAADEB328C2A}"/>
          </ac:picMkLst>
        </pc:picChg>
      </pc:sldChg>
      <pc:sldChg chg="addSp delSp modSp mod">
        <pc:chgData name="Virginia Sandfer" userId="2e25b560-0050-4427-860b-cdf00fc08b1a" providerId="ADAL" clId="{3299D353-367A-549E-86D3-94C268A0EEDC}" dt="2026-10-02T18:28:44.076" v="825"/>
        <pc:sldMkLst>
          <pc:docMk/>
          <pc:sldMk cId="516421678" sldId="284"/>
        </pc:sldMkLst>
        <pc:picChg chg="add mod">
          <ac:chgData name="Virginia Sandfer" userId="2e25b560-0050-4427-860b-cdf00fc08b1a" providerId="ADAL" clId="{3299D353-367A-549E-86D3-94C268A0EEDC}" dt="2026-10-02T18:28:44.076" v="825"/>
          <ac:picMkLst>
            <pc:docMk/>
            <pc:sldMk cId="516421678" sldId="284"/>
            <ac:picMk id="15" creationId="{36CEF25E-8736-449E-0E72-E40954E28F2C}"/>
          </ac:picMkLst>
        </pc:picChg>
      </pc:sldChg>
      <pc:sldChg chg="addSp delSp modSp add mod ord modAnim modNotesTx">
        <pc:chgData name="Virginia Sandfer" userId="2e25b560-0050-4427-860b-cdf00fc08b1a" providerId="ADAL" clId="{3299D353-367A-549E-86D3-94C268A0EEDC}" dt="2026-10-02T17:08:57.885" v="799" actId="20577"/>
        <pc:sldMkLst>
          <pc:docMk/>
          <pc:sldMk cId="212039691" sldId="291"/>
        </pc:sldMkLst>
        <pc:spChg chg="mod">
          <ac:chgData name="Virginia Sandfer" userId="2e25b560-0050-4427-860b-cdf00fc08b1a" providerId="ADAL" clId="{3299D353-367A-549E-86D3-94C268A0EEDC}" dt="2026-10-02T17:08:16.096" v="798" actId="1076"/>
          <ac:spMkLst>
            <pc:docMk/>
            <pc:sldMk cId="212039691" sldId="291"/>
            <ac:spMk id="2" creationId="{ED76D04B-D039-A814-5BE5-09D2DC9BC99D}"/>
          </ac:spMkLst>
        </pc:spChg>
        <pc:spChg chg="mod">
          <ac:chgData name="Virginia Sandfer" userId="2e25b560-0050-4427-860b-cdf00fc08b1a" providerId="ADAL" clId="{3299D353-367A-549E-86D3-94C268A0EEDC}" dt="2026-10-02T17:08:57.885" v="799" actId="20577"/>
          <ac:spMkLst>
            <pc:docMk/>
            <pc:sldMk cId="212039691" sldId="291"/>
            <ac:spMk id="13" creationId="{A7C56B36-2931-8986-E339-67D067B03655}"/>
          </ac:spMkLst>
        </pc:spChg>
        <pc:spChg chg="mod">
          <ac:chgData name="Virginia Sandfer" userId="2e25b560-0050-4427-860b-cdf00fc08b1a" providerId="ADAL" clId="{3299D353-367A-549E-86D3-94C268A0EEDC}" dt="2026-10-02T17:08:16.096" v="798" actId="1076"/>
          <ac:spMkLst>
            <pc:docMk/>
            <pc:sldMk cId="212039691" sldId="291"/>
            <ac:spMk id="14" creationId="{22D5CEB2-E556-3A5A-DB35-58FE1E888DF1}"/>
          </ac:spMkLst>
        </pc:spChg>
        <pc:spChg chg="add mod">
          <ac:chgData name="Virginia Sandfer" userId="2e25b560-0050-4427-860b-cdf00fc08b1a" providerId="ADAL" clId="{3299D353-367A-549E-86D3-94C268A0EEDC}" dt="2026-10-02T17:08:11.394" v="797" actId="14100"/>
          <ac:spMkLst>
            <pc:docMk/>
            <pc:sldMk cId="212039691" sldId="291"/>
            <ac:spMk id="17" creationId="{CCF788B5-A9FF-62EA-DD6E-CA5291C6E3F9}"/>
          </ac:spMkLst>
        </pc:spChg>
        <pc:picChg chg="add mod">
          <ac:chgData name="Virginia Sandfer" userId="2e25b560-0050-4427-860b-cdf00fc08b1a" providerId="ADAL" clId="{3299D353-367A-549E-86D3-94C268A0EEDC}" dt="2026-10-02T17:08:16.096" v="798" actId="1076"/>
          <ac:picMkLst>
            <pc:docMk/>
            <pc:sldMk cId="212039691" sldId="291"/>
            <ac:picMk id="16" creationId="{C5CAC032-6968-EA7A-6D9A-24F675A5099A}"/>
          </ac:picMkLst>
        </pc:picChg>
      </pc:sldChg>
      <pc:sldChg chg="addSp delSp modSp add mod ord delAnim modAnim">
        <pc:chgData name="Virginia Sandfer" userId="2e25b560-0050-4427-860b-cdf00fc08b1a" providerId="ADAL" clId="{3299D353-367A-549E-86D3-94C268A0EEDC}" dt="2026-10-02T18:28:09.683" v="820"/>
        <pc:sldMkLst>
          <pc:docMk/>
          <pc:sldMk cId="3240426849" sldId="293"/>
        </pc:sldMkLst>
        <pc:spChg chg="mod">
          <ac:chgData name="Virginia Sandfer" userId="2e25b560-0050-4427-860b-cdf00fc08b1a" providerId="ADAL" clId="{3299D353-367A-549E-86D3-94C268A0EEDC}" dt="2026-10-02T18:27:49.706" v="819" actId="14100"/>
          <ac:spMkLst>
            <pc:docMk/>
            <pc:sldMk cId="3240426849" sldId="293"/>
            <ac:spMk id="14" creationId="{22D5CEB2-E556-3A5A-DB35-58FE1E888DF1}"/>
          </ac:spMkLst>
        </pc:spChg>
        <pc:picChg chg="add mod">
          <ac:chgData name="Virginia Sandfer" userId="2e25b560-0050-4427-860b-cdf00fc08b1a" providerId="ADAL" clId="{3299D353-367A-549E-86D3-94C268A0EEDC}" dt="2026-10-02T18:28:09.683" v="820"/>
          <ac:picMkLst>
            <pc:docMk/>
            <pc:sldMk cId="3240426849" sldId="293"/>
            <ac:picMk id="4" creationId="{E1CFDE23-5897-3635-C859-BA7F7CD955C7}"/>
          </ac:picMkLst>
        </pc:picChg>
      </pc:sldChg>
      <pc:sldChg chg="addSp delSp modSp add mod ord delAnim modAnim">
        <pc:chgData name="Virginia Sandfer" userId="2e25b560-0050-4427-860b-cdf00fc08b1a" providerId="ADAL" clId="{3299D353-367A-549E-86D3-94C268A0EEDC}" dt="2026-10-06T16:30:39.133" v="842"/>
        <pc:sldMkLst>
          <pc:docMk/>
          <pc:sldMk cId="4237328546" sldId="294"/>
        </pc:sldMkLst>
        <pc:spChg chg="mod">
          <ac:chgData name="Virginia Sandfer" userId="2e25b560-0050-4427-860b-cdf00fc08b1a" providerId="ADAL" clId="{3299D353-367A-549E-86D3-94C268A0EEDC}" dt="2026-10-06T16:29:56.775" v="840" actId="1076"/>
          <ac:spMkLst>
            <pc:docMk/>
            <pc:sldMk cId="4237328546" sldId="294"/>
            <ac:spMk id="14" creationId="{22D5CEB2-E556-3A5A-DB35-58FE1E888DF1}"/>
          </ac:spMkLst>
        </pc:spChg>
        <pc:picChg chg="add mod">
          <ac:chgData name="Virginia Sandfer" userId="2e25b560-0050-4427-860b-cdf00fc08b1a" providerId="ADAL" clId="{3299D353-367A-549E-86D3-94C268A0EEDC}" dt="2026-10-06T16:30:39.133" v="842"/>
          <ac:picMkLst>
            <pc:docMk/>
            <pc:sldMk cId="4237328546" sldId="294"/>
            <ac:picMk id="4" creationId="{BCA378FC-9F99-389C-4A22-1349731A0642}"/>
          </ac:picMkLst>
        </pc:picChg>
        <pc:picChg chg="add del mod">
          <ac:chgData name="Virginia Sandfer" userId="2e25b560-0050-4427-860b-cdf00fc08b1a" providerId="ADAL" clId="{3299D353-367A-549E-86D3-94C268A0EEDC}" dt="2026-10-06T16:30:17" v="841" actId="478"/>
          <ac:picMkLst>
            <pc:docMk/>
            <pc:sldMk cId="4237328546" sldId="294"/>
            <ac:picMk id="5" creationId="{17A86395-7AC4-5104-BAAB-00D9398F5E0F}"/>
          </ac:picMkLst>
        </pc:picChg>
      </pc:sldChg>
    </pc:docChg>
  </pc:docChgLst>
  <pc:docChgLst>
    <pc:chgData name="Kim Flores" userId="S::kim.flores@calmhsa.org::f47b9d36-235b-4461-9a4e-54cfc36aac71" providerId="AD" clId="Web-{CBB94E7E-7A5B-2D31-F767-629C59DF34AC}"/>
    <pc:docChg chg="modSld">
      <pc:chgData name="Kim Flores" userId="S::kim.flores@calmhsa.org::f47b9d36-235b-4461-9a4e-54cfc36aac71" providerId="AD" clId="Web-{CBB94E7E-7A5B-2D31-F767-629C59DF34AC}" dt="2026-10-15T23:25:51.552" v="57" actId="20577"/>
      <pc:docMkLst>
        <pc:docMk/>
      </pc:docMkLst>
      <pc:sldChg chg="modNotes">
        <pc:chgData name="Kim Flores" userId="S::kim.flores@calmhsa.org::f47b9d36-235b-4461-9a4e-54cfc36aac71" providerId="AD" clId="Web-{CBB94E7E-7A5B-2D31-F767-629C59DF34AC}" dt="2026-10-15T23:24:22.596" v="54"/>
        <pc:sldMkLst>
          <pc:docMk/>
          <pc:sldMk cId="3977371509" sldId="309"/>
        </pc:sldMkLst>
      </pc:sldChg>
      <pc:sldChg chg="modSp">
        <pc:chgData name="Kim Flores" userId="S::kim.flores@calmhsa.org::f47b9d36-235b-4461-9a4e-54cfc36aac71" providerId="AD" clId="Web-{CBB94E7E-7A5B-2D31-F767-629C59DF34AC}" dt="2026-10-15T23:25:51.552" v="57" actId="20577"/>
        <pc:sldMkLst>
          <pc:docMk/>
          <pc:sldMk cId="3842018531" sldId="312"/>
        </pc:sldMkLst>
        <pc:spChg chg="mod">
          <ac:chgData name="Kim Flores" userId="S::kim.flores@calmhsa.org::f47b9d36-235b-4461-9a4e-54cfc36aac71" providerId="AD" clId="Web-{CBB94E7E-7A5B-2D31-F767-629C59DF34AC}" dt="2026-10-15T23:25:51.552" v="57" actId="20577"/>
          <ac:spMkLst>
            <pc:docMk/>
            <pc:sldMk cId="3842018531" sldId="312"/>
            <ac:spMk id="13" creationId="{00000000-0000-0000-0000-000000000000}"/>
          </ac:spMkLst>
        </pc:spChg>
      </pc:sldChg>
    </pc:docChg>
  </pc:docChgLst>
  <pc:docChgLst>
    <pc:chgData name="Darcy McGaffic" userId="S::darcy.mcgaffic@calmhsa.org::ff54e5b1-85b1-4872-b184-aef39e613f8c" providerId="AD" clId="Web-{E77FA0AB-BCDD-645F-EC3C-DB91C6AF9922}"/>
    <pc:docChg chg="modSld">
      <pc:chgData name="Darcy McGaffic" userId="S::darcy.mcgaffic@calmhsa.org::ff54e5b1-85b1-4872-b184-aef39e613f8c" providerId="AD" clId="Web-{E77FA0AB-BCDD-645F-EC3C-DB91C6AF9922}" dt="2026-09-30T15:26:01.178" v="44" actId="20577"/>
      <pc:docMkLst>
        <pc:docMk/>
      </pc:docMkLst>
    </pc:docChg>
  </pc:docChgLst>
  <pc:docChgLst>
    <pc:chgData name="Magen Jack" userId="S::magen.jack@calmhsa.org::0e3b6de4-06f4-4cff-a078-9c4f25ebd6aa" providerId="AD" clId="Web-{41B3E20F-F236-A38B-4F02-F309B2564576}"/>
    <pc:docChg chg="modSld">
      <pc:chgData name="Magen Jack" userId="S::magen.jack@calmhsa.org::0e3b6de4-06f4-4cff-a078-9c4f25ebd6aa" providerId="AD" clId="Web-{41B3E20F-F236-A38B-4F02-F309B2564576}" dt="2026-10-01T16:54:16.446" v="12"/>
      <pc:docMkLst>
        <pc:docMk/>
      </pc:docMkLst>
      <pc:sldChg chg="modNotes">
        <pc:chgData name="Magen Jack" userId="S::magen.jack@calmhsa.org::0e3b6de4-06f4-4cff-a078-9c4f25ebd6aa" providerId="AD" clId="Web-{41B3E20F-F236-A38B-4F02-F309B2564576}" dt="2026-10-01T16:53:20.805" v="4"/>
        <pc:sldMkLst>
          <pc:docMk/>
          <pc:sldMk cId="0" sldId="259"/>
        </pc:sldMkLst>
      </pc:sldChg>
      <pc:sldChg chg="modNotes">
        <pc:chgData name="Magen Jack" userId="S::magen.jack@calmhsa.org::0e3b6de4-06f4-4cff-a078-9c4f25ebd6aa" providerId="AD" clId="Web-{41B3E20F-F236-A38B-4F02-F309B2564576}" dt="2026-10-01T16:53:27.914" v="7"/>
        <pc:sldMkLst>
          <pc:docMk/>
          <pc:sldMk cId="0" sldId="263"/>
        </pc:sldMkLst>
      </pc:sldChg>
      <pc:sldChg chg="modNotes">
        <pc:chgData name="Magen Jack" userId="S::magen.jack@calmhsa.org::0e3b6de4-06f4-4cff-a078-9c4f25ebd6aa" providerId="AD" clId="Web-{41B3E20F-F236-A38B-4F02-F309B2564576}" dt="2026-10-01T16:54:16.446" v="12"/>
        <pc:sldMkLst>
          <pc:docMk/>
          <pc:sldMk cId="0" sldId="267"/>
        </pc:sldMkLst>
      </pc:sldChg>
    </pc:docChg>
  </pc:docChgLst>
  <pc:docChgLst>
    <pc:chgData name="Phebe Bell" userId="97bbebde-d552-4bbd-9c4f-c0f3981e5a20" providerId="ADAL" clId="{B9388011-6BD0-5157-929D-9347D232EDE2}"/>
    <pc:docChg chg="undo custSel modSld">
      <pc:chgData name="Phebe Bell" userId="97bbebde-d552-4bbd-9c4f-c0f3981e5a20" providerId="ADAL" clId="{B9388011-6BD0-5157-929D-9347D232EDE2}" dt="2026-10-02T14:52:42.233" v="1353" actId="20577"/>
      <pc:docMkLst>
        <pc:docMk/>
      </pc:docMkLst>
      <pc:sldChg chg="modNotesTx">
        <pc:chgData name="Phebe Bell" userId="97bbebde-d552-4bbd-9c4f-c0f3981e5a20" providerId="ADAL" clId="{B9388011-6BD0-5157-929D-9347D232EDE2}" dt="2026-10-02T14:44:37.203" v="512" actId="20577"/>
        <pc:sldMkLst>
          <pc:docMk/>
          <pc:sldMk cId="363108249" sldId="277"/>
        </pc:sldMkLst>
      </pc:sldChg>
      <pc:sldChg chg="modNotesTx">
        <pc:chgData name="Phebe Bell" userId="97bbebde-d552-4bbd-9c4f-c0f3981e5a20" providerId="ADAL" clId="{B9388011-6BD0-5157-929D-9347D232EDE2}" dt="2026-10-02T14:48:27.311" v="877" actId="20577"/>
        <pc:sldMkLst>
          <pc:docMk/>
          <pc:sldMk cId="1644189022" sldId="281"/>
        </pc:sldMkLst>
      </pc:sldChg>
      <pc:sldChg chg="modNotesTx">
        <pc:chgData name="Phebe Bell" userId="97bbebde-d552-4bbd-9c4f-c0f3981e5a20" providerId="ADAL" clId="{B9388011-6BD0-5157-929D-9347D232EDE2}" dt="2026-10-02T14:52:42.233" v="1353" actId="20577"/>
        <pc:sldMkLst>
          <pc:docMk/>
          <pc:sldMk cId="230371034" sldId="285"/>
        </pc:sldMkLst>
      </pc:sldChg>
    </pc:docChg>
  </pc:docChgLst>
  <pc:docChgLst>
    <pc:chgData name="Lorena Campos" userId="13bf51b2-1ab9-4fe8-b400-5420ae100174" providerId="ADAL" clId="{CE166644-9384-5D43-A888-D4CF83FC5ED3}"/>
    <pc:docChg chg="undo custSel modSld">
      <pc:chgData name="Lorena Campos" userId="13bf51b2-1ab9-4fe8-b400-5420ae100174" providerId="ADAL" clId="{CE166644-9384-5D43-A888-D4CF83FC5ED3}" dt="2026-10-19T21:09:03.131" v="1" actId="1076"/>
      <pc:docMkLst>
        <pc:docMk/>
      </pc:docMkLst>
      <pc:sldChg chg="modSp mod">
        <pc:chgData name="Lorena Campos" userId="13bf51b2-1ab9-4fe8-b400-5420ae100174" providerId="ADAL" clId="{CE166644-9384-5D43-A888-D4CF83FC5ED3}" dt="2026-10-19T21:09:03.131" v="1" actId="1076"/>
        <pc:sldMkLst>
          <pc:docMk/>
          <pc:sldMk cId="2308232620" sldId="317"/>
        </pc:sldMkLst>
        <pc:spChg chg="mod">
          <ac:chgData name="Lorena Campos" userId="13bf51b2-1ab9-4fe8-b400-5420ae100174" providerId="ADAL" clId="{CE166644-9384-5D43-A888-D4CF83FC5ED3}" dt="2026-10-19T21:09:03.131" v="1" actId="1076"/>
          <ac:spMkLst>
            <pc:docMk/>
            <pc:sldMk cId="2308232620" sldId="317"/>
            <ac:spMk id="14" creationId="{22D5CEB2-E556-3A5A-DB35-58FE1E888DF1}"/>
          </ac:spMkLst>
        </pc:spChg>
      </pc:sldChg>
    </pc:docChg>
  </pc:docChgLst>
  <pc:docChgLst>
    <pc:chgData name="Magen Jack" userId="S::magen.jack@calmhsa.org::0e3b6de4-06f4-4cff-a078-9c4f25ebd6aa" providerId="AD" clId="Web-{30BECAE2-C250-3C50-E10E-E08608702075}"/>
    <pc:docChg chg="addSld delSld">
      <pc:chgData name="Magen Jack" userId="S::magen.jack@calmhsa.org::0e3b6de4-06f4-4cff-a078-9c4f25ebd6aa" providerId="AD" clId="Web-{30BECAE2-C250-3C50-E10E-E08608702075}" dt="2026-10-01T20:58:55.366" v="33"/>
      <pc:docMkLst>
        <pc:docMk/>
      </pc:docMkLst>
      <pc:sldChg chg="del">
        <pc:chgData name="Magen Jack" userId="S::magen.jack@calmhsa.org::0e3b6de4-06f4-4cff-a078-9c4f25ebd6aa" providerId="AD" clId="Web-{30BECAE2-C250-3C50-E10E-E08608702075}" dt="2026-10-01T20:57:12.022" v="1"/>
        <pc:sldMkLst>
          <pc:docMk/>
          <pc:sldMk cId="0" sldId="256"/>
        </pc:sldMkLst>
      </pc:sldChg>
      <pc:sldChg chg="del">
        <pc:chgData name="Magen Jack" userId="S::magen.jack@calmhsa.org::0e3b6de4-06f4-4cff-a078-9c4f25ebd6aa" providerId="AD" clId="Web-{30BECAE2-C250-3C50-E10E-E08608702075}" dt="2026-10-01T20:57:23.319" v="3"/>
        <pc:sldMkLst>
          <pc:docMk/>
          <pc:sldMk cId="0" sldId="257"/>
        </pc:sldMkLst>
      </pc:sldChg>
      <pc:sldChg chg="del">
        <pc:chgData name="Magen Jack" userId="S::magen.jack@calmhsa.org::0e3b6de4-06f4-4cff-a078-9c4f25ebd6aa" providerId="AD" clId="Web-{30BECAE2-C250-3C50-E10E-E08608702075}" dt="2026-10-01T20:57:32.663" v="5"/>
        <pc:sldMkLst>
          <pc:docMk/>
          <pc:sldMk cId="0" sldId="258"/>
        </pc:sldMkLst>
      </pc:sldChg>
      <pc:sldChg chg="del">
        <pc:chgData name="Magen Jack" userId="S::magen.jack@calmhsa.org::0e3b6de4-06f4-4cff-a078-9c4f25ebd6aa" providerId="AD" clId="Web-{30BECAE2-C250-3C50-E10E-E08608702075}" dt="2026-10-01T20:58:03.256" v="15"/>
        <pc:sldMkLst>
          <pc:docMk/>
          <pc:sldMk cId="0" sldId="259"/>
        </pc:sldMkLst>
      </pc:sldChg>
      <pc:sldChg chg="del">
        <pc:chgData name="Magen Jack" userId="S::magen.jack@calmhsa.org::0e3b6de4-06f4-4cff-a078-9c4f25ebd6aa" providerId="AD" clId="Web-{30BECAE2-C250-3C50-E10E-E08608702075}" dt="2026-10-01T20:58:07.694" v="17"/>
        <pc:sldMkLst>
          <pc:docMk/>
          <pc:sldMk cId="0" sldId="260"/>
        </pc:sldMkLst>
      </pc:sldChg>
      <pc:sldChg chg="del">
        <pc:chgData name="Magen Jack" userId="S::magen.jack@calmhsa.org::0e3b6de4-06f4-4cff-a078-9c4f25ebd6aa" providerId="AD" clId="Web-{30BECAE2-C250-3C50-E10E-E08608702075}" dt="2026-10-01T20:58:15.319" v="19"/>
        <pc:sldMkLst>
          <pc:docMk/>
          <pc:sldMk cId="0" sldId="261"/>
        </pc:sldMkLst>
      </pc:sldChg>
      <pc:sldChg chg="del">
        <pc:chgData name="Magen Jack" userId="S::magen.jack@calmhsa.org::0e3b6de4-06f4-4cff-a078-9c4f25ebd6aa" providerId="AD" clId="Web-{30BECAE2-C250-3C50-E10E-E08608702075}" dt="2026-10-01T20:58:20.803" v="21"/>
        <pc:sldMkLst>
          <pc:docMk/>
          <pc:sldMk cId="0" sldId="262"/>
        </pc:sldMkLst>
      </pc:sldChg>
      <pc:sldChg chg="del">
        <pc:chgData name="Magen Jack" userId="S::magen.jack@calmhsa.org::0e3b6de4-06f4-4cff-a078-9c4f25ebd6aa" providerId="AD" clId="Web-{30BECAE2-C250-3C50-E10E-E08608702075}" dt="2026-10-01T20:57:35.944" v="7"/>
        <pc:sldMkLst>
          <pc:docMk/>
          <pc:sldMk cId="0" sldId="263"/>
        </pc:sldMkLst>
      </pc:sldChg>
      <pc:sldChg chg="del">
        <pc:chgData name="Magen Jack" userId="S::magen.jack@calmhsa.org::0e3b6de4-06f4-4cff-a078-9c4f25ebd6aa" providerId="AD" clId="Web-{30BECAE2-C250-3C50-E10E-E08608702075}" dt="2026-10-01T20:57:41.975" v="9"/>
        <pc:sldMkLst>
          <pc:docMk/>
          <pc:sldMk cId="0" sldId="264"/>
        </pc:sldMkLst>
      </pc:sldChg>
      <pc:sldChg chg="del">
        <pc:chgData name="Magen Jack" userId="S::magen.jack@calmhsa.org::0e3b6de4-06f4-4cff-a078-9c4f25ebd6aa" providerId="AD" clId="Web-{30BECAE2-C250-3C50-E10E-E08608702075}" dt="2026-10-01T20:57:46.663" v="11"/>
        <pc:sldMkLst>
          <pc:docMk/>
          <pc:sldMk cId="0" sldId="265"/>
        </pc:sldMkLst>
      </pc:sldChg>
      <pc:sldChg chg="del">
        <pc:chgData name="Magen Jack" userId="S::magen.jack@calmhsa.org::0e3b6de4-06f4-4cff-a078-9c4f25ebd6aa" providerId="AD" clId="Web-{30BECAE2-C250-3C50-E10E-E08608702075}" dt="2026-10-01T20:57:52.100" v="13"/>
        <pc:sldMkLst>
          <pc:docMk/>
          <pc:sldMk cId="0" sldId="266"/>
        </pc:sldMkLst>
      </pc:sldChg>
      <pc:sldChg chg="del">
        <pc:chgData name="Magen Jack" userId="S::magen.jack@calmhsa.org::0e3b6de4-06f4-4cff-a078-9c4f25ebd6aa" providerId="AD" clId="Web-{30BECAE2-C250-3C50-E10E-E08608702075}" dt="2026-10-01T20:58:28.460" v="23"/>
        <pc:sldMkLst>
          <pc:docMk/>
          <pc:sldMk cId="0" sldId="267"/>
        </pc:sldMkLst>
      </pc:sldChg>
      <pc:sldChg chg="del">
        <pc:chgData name="Magen Jack" userId="S::magen.jack@calmhsa.org::0e3b6de4-06f4-4cff-a078-9c4f25ebd6aa" providerId="AD" clId="Web-{30BECAE2-C250-3C50-E10E-E08608702075}" dt="2026-10-01T20:58:33.881" v="25"/>
        <pc:sldMkLst>
          <pc:docMk/>
          <pc:sldMk cId="0" sldId="268"/>
        </pc:sldMkLst>
      </pc:sldChg>
      <pc:sldChg chg="del">
        <pc:chgData name="Magen Jack" userId="S::magen.jack@calmhsa.org::0e3b6de4-06f4-4cff-a078-9c4f25ebd6aa" providerId="AD" clId="Web-{30BECAE2-C250-3C50-E10E-E08608702075}" dt="2026-10-01T20:58:41.428" v="27"/>
        <pc:sldMkLst>
          <pc:docMk/>
          <pc:sldMk cId="0" sldId="269"/>
        </pc:sldMkLst>
      </pc:sldChg>
      <pc:sldChg chg="del">
        <pc:chgData name="Magen Jack" userId="S::magen.jack@calmhsa.org::0e3b6de4-06f4-4cff-a078-9c4f25ebd6aa" providerId="AD" clId="Web-{30BECAE2-C250-3C50-E10E-E08608702075}" dt="2026-10-01T20:58:45.663" v="29"/>
        <pc:sldMkLst>
          <pc:docMk/>
          <pc:sldMk cId="0" sldId="270"/>
        </pc:sldMkLst>
      </pc:sldChg>
      <pc:sldChg chg="del">
        <pc:chgData name="Magen Jack" userId="S::magen.jack@calmhsa.org::0e3b6de4-06f4-4cff-a078-9c4f25ebd6aa" providerId="AD" clId="Web-{30BECAE2-C250-3C50-E10E-E08608702075}" dt="2026-10-01T20:58:52.725" v="31"/>
        <pc:sldMkLst>
          <pc:docMk/>
          <pc:sldMk cId="0" sldId="271"/>
        </pc:sldMkLst>
      </pc:sldChg>
      <pc:sldChg chg="del">
        <pc:chgData name="Magen Jack" userId="S::magen.jack@calmhsa.org::0e3b6de4-06f4-4cff-a078-9c4f25ebd6aa" providerId="AD" clId="Web-{30BECAE2-C250-3C50-E10E-E08608702075}" dt="2026-10-01T20:58:55.366" v="33"/>
        <pc:sldMkLst>
          <pc:docMk/>
          <pc:sldMk cId="0" sldId="272"/>
        </pc:sldMkLst>
      </pc:sldChg>
      <pc:sldChg chg="add">
        <pc:chgData name="Magen Jack" userId="S::magen.jack@calmhsa.org::0e3b6de4-06f4-4cff-a078-9c4f25ebd6aa" providerId="AD" clId="Web-{30BECAE2-C250-3C50-E10E-E08608702075}" dt="2026-10-01T20:57:12.007" v="0"/>
        <pc:sldMkLst>
          <pc:docMk/>
          <pc:sldMk cId="1224469722" sldId="273"/>
        </pc:sldMkLst>
      </pc:sldChg>
      <pc:sldChg chg="add">
        <pc:chgData name="Magen Jack" userId="S::magen.jack@calmhsa.org::0e3b6de4-06f4-4cff-a078-9c4f25ebd6aa" providerId="AD" clId="Web-{30BECAE2-C250-3C50-E10E-E08608702075}" dt="2026-10-01T20:57:23.319" v="2"/>
        <pc:sldMkLst>
          <pc:docMk/>
          <pc:sldMk cId="2871737315" sldId="274"/>
        </pc:sldMkLst>
      </pc:sldChg>
      <pc:sldChg chg="add">
        <pc:chgData name="Magen Jack" userId="S::magen.jack@calmhsa.org::0e3b6de4-06f4-4cff-a078-9c4f25ebd6aa" providerId="AD" clId="Web-{30BECAE2-C250-3C50-E10E-E08608702075}" dt="2026-10-01T20:57:32.663" v="4"/>
        <pc:sldMkLst>
          <pc:docMk/>
          <pc:sldMk cId="3223473281" sldId="275"/>
        </pc:sldMkLst>
      </pc:sldChg>
      <pc:sldChg chg="add">
        <pc:chgData name="Magen Jack" userId="S::magen.jack@calmhsa.org::0e3b6de4-06f4-4cff-a078-9c4f25ebd6aa" providerId="AD" clId="Web-{30BECAE2-C250-3C50-E10E-E08608702075}" dt="2026-10-01T20:57:35.944" v="6"/>
        <pc:sldMkLst>
          <pc:docMk/>
          <pc:sldMk cId="1386370780" sldId="276"/>
        </pc:sldMkLst>
      </pc:sldChg>
      <pc:sldChg chg="add">
        <pc:chgData name="Magen Jack" userId="S::magen.jack@calmhsa.org::0e3b6de4-06f4-4cff-a078-9c4f25ebd6aa" providerId="AD" clId="Web-{30BECAE2-C250-3C50-E10E-E08608702075}" dt="2026-10-01T20:57:41.975" v="8"/>
        <pc:sldMkLst>
          <pc:docMk/>
          <pc:sldMk cId="363108249" sldId="277"/>
        </pc:sldMkLst>
      </pc:sldChg>
      <pc:sldChg chg="add">
        <pc:chgData name="Magen Jack" userId="S::magen.jack@calmhsa.org::0e3b6de4-06f4-4cff-a078-9c4f25ebd6aa" providerId="AD" clId="Web-{30BECAE2-C250-3C50-E10E-E08608702075}" dt="2026-10-01T20:57:46.663" v="10"/>
        <pc:sldMkLst>
          <pc:docMk/>
          <pc:sldMk cId="1971042985" sldId="278"/>
        </pc:sldMkLst>
      </pc:sldChg>
      <pc:sldChg chg="add">
        <pc:chgData name="Magen Jack" userId="S::magen.jack@calmhsa.org::0e3b6de4-06f4-4cff-a078-9c4f25ebd6aa" providerId="AD" clId="Web-{30BECAE2-C250-3C50-E10E-E08608702075}" dt="2026-10-01T20:57:52.100" v="12"/>
        <pc:sldMkLst>
          <pc:docMk/>
          <pc:sldMk cId="3637347429" sldId="279"/>
        </pc:sldMkLst>
      </pc:sldChg>
      <pc:sldChg chg="add">
        <pc:chgData name="Magen Jack" userId="S::magen.jack@calmhsa.org::0e3b6de4-06f4-4cff-a078-9c4f25ebd6aa" providerId="AD" clId="Web-{30BECAE2-C250-3C50-E10E-E08608702075}" dt="2026-10-01T20:58:03.256" v="14"/>
        <pc:sldMkLst>
          <pc:docMk/>
          <pc:sldMk cId="2558891046" sldId="280"/>
        </pc:sldMkLst>
      </pc:sldChg>
      <pc:sldChg chg="add">
        <pc:chgData name="Magen Jack" userId="S::magen.jack@calmhsa.org::0e3b6de4-06f4-4cff-a078-9c4f25ebd6aa" providerId="AD" clId="Web-{30BECAE2-C250-3C50-E10E-E08608702075}" dt="2026-10-01T20:58:07.694" v="16"/>
        <pc:sldMkLst>
          <pc:docMk/>
          <pc:sldMk cId="1644189022" sldId="281"/>
        </pc:sldMkLst>
      </pc:sldChg>
      <pc:sldChg chg="add">
        <pc:chgData name="Magen Jack" userId="S::magen.jack@calmhsa.org::0e3b6de4-06f4-4cff-a078-9c4f25ebd6aa" providerId="AD" clId="Web-{30BECAE2-C250-3C50-E10E-E08608702075}" dt="2026-10-01T20:58:15.319" v="18"/>
        <pc:sldMkLst>
          <pc:docMk/>
          <pc:sldMk cId="3375430366" sldId="282"/>
        </pc:sldMkLst>
      </pc:sldChg>
      <pc:sldChg chg="add">
        <pc:chgData name="Magen Jack" userId="S::magen.jack@calmhsa.org::0e3b6de4-06f4-4cff-a078-9c4f25ebd6aa" providerId="AD" clId="Web-{30BECAE2-C250-3C50-E10E-E08608702075}" dt="2026-10-01T20:58:20.803" v="20"/>
        <pc:sldMkLst>
          <pc:docMk/>
          <pc:sldMk cId="3911309346" sldId="283"/>
        </pc:sldMkLst>
      </pc:sldChg>
      <pc:sldChg chg="add">
        <pc:chgData name="Magen Jack" userId="S::magen.jack@calmhsa.org::0e3b6de4-06f4-4cff-a078-9c4f25ebd6aa" providerId="AD" clId="Web-{30BECAE2-C250-3C50-E10E-E08608702075}" dt="2026-10-01T20:58:28.460" v="22"/>
        <pc:sldMkLst>
          <pc:docMk/>
          <pc:sldMk cId="516421678" sldId="284"/>
        </pc:sldMkLst>
      </pc:sldChg>
      <pc:sldChg chg="add">
        <pc:chgData name="Magen Jack" userId="S::magen.jack@calmhsa.org::0e3b6de4-06f4-4cff-a078-9c4f25ebd6aa" providerId="AD" clId="Web-{30BECAE2-C250-3C50-E10E-E08608702075}" dt="2026-10-01T20:58:33.881" v="24"/>
        <pc:sldMkLst>
          <pc:docMk/>
          <pc:sldMk cId="230371034" sldId="285"/>
        </pc:sldMkLst>
      </pc:sldChg>
      <pc:sldChg chg="add">
        <pc:chgData name="Magen Jack" userId="S::magen.jack@calmhsa.org::0e3b6de4-06f4-4cff-a078-9c4f25ebd6aa" providerId="AD" clId="Web-{30BECAE2-C250-3C50-E10E-E08608702075}" dt="2026-10-01T20:58:41.428" v="26"/>
        <pc:sldMkLst>
          <pc:docMk/>
          <pc:sldMk cId="1756440987" sldId="286"/>
        </pc:sldMkLst>
      </pc:sldChg>
      <pc:sldChg chg="add">
        <pc:chgData name="Magen Jack" userId="S::magen.jack@calmhsa.org::0e3b6de4-06f4-4cff-a078-9c4f25ebd6aa" providerId="AD" clId="Web-{30BECAE2-C250-3C50-E10E-E08608702075}" dt="2026-10-01T20:58:45.663" v="28"/>
        <pc:sldMkLst>
          <pc:docMk/>
          <pc:sldMk cId="3877948406" sldId="287"/>
        </pc:sldMkLst>
      </pc:sldChg>
      <pc:sldChg chg="add">
        <pc:chgData name="Magen Jack" userId="S::magen.jack@calmhsa.org::0e3b6de4-06f4-4cff-a078-9c4f25ebd6aa" providerId="AD" clId="Web-{30BECAE2-C250-3C50-E10E-E08608702075}" dt="2026-10-01T20:58:52.725" v="30"/>
        <pc:sldMkLst>
          <pc:docMk/>
          <pc:sldMk cId="2474094626" sldId="288"/>
        </pc:sldMkLst>
      </pc:sldChg>
      <pc:sldChg chg="add">
        <pc:chgData name="Magen Jack" userId="S::magen.jack@calmhsa.org::0e3b6de4-06f4-4cff-a078-9c4f25ebd6aa" providerId="AD" clId="Web-{30BECAE2-C250-3C50-E10E-E08608702075}" dt="2026-10-01T20:58:55.366" v="32"/>
        <pc:sldMkLst>
          <pc:docMk/>
          <pc:sldMk cId="1406312739" sldId="289"/>
        </pc:sldMkLst>
      </pc:sldChg>
    </pc:docChg>
  </pc:docChgLst>
  <pc:docChgLst>
    <pc:chgData name="Kim Flores" userId="f47b9d36-235b-4461-9a4e-54cfc36aac71" providerId="ADAL" clId="{7F65C2C1-4779-5AED-BAB3-0C897F78A161}"/>
    <pc:docChg chg="modSld">
      <pc:chgData name="Kim Flores" userId="f47b9d36-235b-4461-9a4e-54cfc36aac71" providerId="ADAL" clId="{7F65C2C1-4779-5AED-BAB3-0C897F78A161}" dt="2026-10-02T21:33:04.398" v="145" actId="20577"/>
      <pc:docMkLst>
        <pc:docMk/>
      </pc:docMkLst>
      <pc:sldChg chg="modSp">
        <pc:chgData name="Kim Flores" userId="f47b9d36-235b-4461-9a4e-54cfc36aac71" providerId="ADAL" clId="{7F65C2C1-4779-5AED-BAB3-0C897F78A161}" dt="2026-10-01T23:31:48.471" v="97" actId="20577"/>
        <pc:sldMkLst>
          <pc:docMk/>
          <pc:sldMk cId="2871737315" sldId="274"/>
        </pc:sldMkLst>
        <pc:spChg chg="mod">
          <ac:chgData name="Kim Flores" userId="f47b9d36-235b-4461-9a4e-54cfc36aac71" providerId="ADAL" clId="{7F65C2C1-4779-5AED-BAB3-0C897F78A161}" dt="2026-10-01T23:31:48.471" v="97" actId="20577"/>
          <ac:spMkLst>
            <pc:docMk/>
            <pc:sldMk cId="2871737315" sldId="274"/>
            <ac:spMk id="4" creationId="{00000000-0000-0000-0000-000000000000}"/>
          </ac:spMkLst>
        </pc:spChg>
      </pc:sldChg>
      <pc:sldChg chg="modNotesTx">
        <pc:chgData name="Kim Flores" userId="f47b9d36-235b-4461-9a4e-54cfc36aac71" providerId="ADAL" clId="{7F65C2C1-4779-5AED-BAB3-0C897F78A161}" dt="2026-10-02T21:33:04.398" v="145" actId="20577"/>
        <pc:sldMkLst>
          <pc:docMk/>
          <pc:sldMk cId="230371034" sldId="285"/>
        </pc:sldMkLst>
      </pc:sldChg>
      <pc:sldChg chg="addSp modSp">
        <pc:chgData name="Kim Flores" userId="f47b9d36-235b-4461-9a4e-54cfc36aac71" providerId="ADAL" clId="{7F65C2C1-4779-5AED-BAB3-0C897F78A161}" dt="2026-10-02T17:19:16.131" v="98" actId="767"/>
        <pc:sldMkLst>
          <pc:docMk/>
          <pc:sldMk cId="212039691" sldId="291"/>
        </pc:sldMkLst>
        <pc:spChg chg="add mod">
          <ac:chgData name="Kim Flores" userId="f47b9d36-235b-4461-9a4e-54cfc36aac71" providerId="ADAL" clId="{7F65C2C1-4779-5AED-BAB3-0C897F78A161}" dt="2026-10-02T17:19:16.131" v="98" actId="767"/>
          <ac:spMkLst>
            <pc:docMk/>
            <pc:sldMk cId="212039691" sldId="291"/>
            <ac:spMk id="3" creationId="{C8711ACB-9F73-3A3E-5C8F-805A31A3E590}"/>
          </ac:spMkLst>
        </pc:spChg>
      </pc:sldChg>
    </pc:docChg>
  </pc:docChgLst>
  <pc:docChgLst>
    <pc:chgData name="Magen Jack" userId="S::magen.jack@calmhsa.org::0e3b6de4-06f4-4cff-a078-9c4f25ebd6aa" providerId="AD" clId="Web-{D2213C1C-4CF4-6642-1425-C90EB63DF70E}"/>
    <pc:docChg chg="addSld delSld modSld">
      <pc:chgData name="Magen Jack" userId="S::magen.jack@calmhsa.org::0e3b6de4-06f4-4cff-a078-9c4f25ebd6aa" providerId="AD" clId="Web-{D2213C1C-4CF4-6642-1425-C90EB63DF70E}" dt="2026-10-06T22:07:09.210" v="133"/>
      <pc:docMkLst>
        <pc:docMk/>
      </pc:docMkLst>
      <pc:sldChg chg="del">
        <pc:chgData name="Magen Jack" userId="S::magen.jack@calmhsa.org::0e3b6de4-06f4-4cff-a078-9c4f25ebd6aa" providerId="AD" clId="Web-{D2213C1C-4CF4-6642-1425-C90EB63DF70E}" dt="2026-10-06T21:44:47.668" v="28"/>
        <pc:sldMkLst>
          <pc:docMk/>
          <pc:sldMk cId="1224469722" sldId="273"/>
        </pc:sldMkLst>
      </pc:sldChg>
      <pc:sldChg chg="del">
        <pc:chgData name="Magen Jack" userId="S::magen.jack@calmhsa.org::0e3b6de4-06f4-4cff-a078-9c4f25ebd6aa" providerId="AD" clId="Web-{D2213C1C-4CF4-6642-1425-C90EB63DF70E}" dt="2026-10-06T21:43:35.386" v="24"/>
        <pc:sldMkLst>
          <pc:docMk/>
          <pc:sldMk cId="2871737315" sldId="274"/>
        </pc:sldMkLst>
      </pc:sldChg>
      <pc:sldChg chg="modSp del">
        <pc:chgData name="Magen Jack" userId="S::magen.jack@calmhsa.org::0e3b6de4-06f4-4cff-a078-9c4f25ebd6aa" providerId="AD" clId="Web-{D2213C1C-4CF4-6642-1425-C90EB63DF70E}" dt="2026-10-06T21:45:07.246" v="32"/>
        <pc:sldMkLst>
          <pc:docMk/>
          <pc:sldMk cId="3223473281" sldId="275"/>
        </pc:sldMkLst>
        <pc:spChg chg="mod">
          <ac:chgData name="Magen Jack" userId="S::magen.jack@calmhsa.org::0e3b6de4-06f4-4cff-a078-9c4f25ebd6aa" providerId="AD" clId="Web-{D2213C1C-4CF4-6642-1425-C90EB63DF70E}" dt="2026-10-06T21:41:00.760" v="22" actId="20577"/>
          <ac:spMkLst>
            <pc:docMk/>
            <pc:sldMk cId="3223473281" sldId="275"/>
            <ac:spMk id="13" creationId="{00000000-0000-0000-0000-000000000000}"/>
          </ac:spMkLst>
        </pc:spChg>
        <pc:spChg chg="mod">
          <ac:chgData name="Magen Jack" userId="S::magen.jack@calmhsa.org::0e3b6de4-06f4-4cff-a078-9c4f25ebd6aa" providerId="AD" clId="Web-{D2213C1C-4CF4-6642-1425-C90EB63DF70E}" dt="2026-10-06T21:33:16.990" v="21" actId="20577"/>
          <ac:spMkLst>
            <pc:docMk/>
            <pc:sldMk cId="3223473281" sldId="275"/>
            <ac:spMk id="20" creationId="{00000000-0000-0000-0000-000000000000}"/>
          </ac:spMkLst>
        </pc:spChg>
      </pc:sldChg>
      <pc:sldChg chg="del">
        <pc:chgData name="Magen Jack" userId="S::magen.jack@calmhsa.org::0e3b6de4-06f4-4cff-a078-9c4f25ebd6aa" providerId="AD" clId="Web-{D2213C1C-4CF4-6642-1425-C90EB63DF70E}" dt="2026-10-06T21:45:18.559" v="34"/>
        <pc:sldMkLst>
          <pc:docMk/>
          <pc:sldMk cId="1386370780" sldId="276"/>
        </pc:sldMkLst>
      </pc:sldChg>
      <pc:sldChg chg="del">
        <pc:chgData name="Magen Jack" userId="S::magen.jack@calmhsa.org::0e3b6de4-06f4-4cff-a078-9c4f25ebd6aa" providerId="AD" clId="Web-{D2213C1C-4CF4-6642-1425-C90EB63DF70E}" dt="2026-10-06T21:45:27.981" v="36"/>
        <pc:sldMkLst>
          <pc:docMk/>
          <pc:sldMk cId="363108249" sldId="277"/>
        </pc:sldMkLst>
      </pc:sldChg>
      <pc:sldChg chg="del">
        <pc:chgData name="Magen Jack" userId="S::magen.jack@calmhsa.org::0e3b6de4-06f4-4cff-a078-9c4f25ebd6aa" providerId="AD" clId="Web-{D2213C1C-4CF4-6642-1425-C90EB63DF70E}" dt="2026-10-06T21:45:38.528" v="38"/>
        <pc:sldMkLst>
          <pc:docMk/>
          <pc:sldMk cId="1971042985" sldId="278"/>
        </pc:sldMkLst>
      </pc:sldChg>
      <pc:sldChg chg="del">
        <pc:chgData name="Magen Jack" userId="S::magen.jack@calmhsa.org::0e3b6de4-06f4-4cff-a078-9c4f25ebd6aa" providerId="AD" clId="Web-{D2213C1C-4CF4-6642-1425-C90EB63DF70E}" dt="2026-10-06T21:45:44.778" v="40"/>
        <pc:sldMkLst>
          <pc:docMk/>
          <pc:sldMk cId="3637347429" sldId="279"/>
        </pc:sldMkLst>
      </pc:sldChg>
      <pc:sldChg chg="del">
        <pc:chgData name="Magen Jack" userId="S::magen.jack@calmhsa.org::0e3b6de4-06f4-4cff-a078-9c4f25ebd6aa" providerId="AD" clId="Web-{D2213C1C-4CF4-6642-1425-C90EB63DF70E}" dt="2026-10-06T21:45:54.419" v="42"/>
        <pc:sldMkLst>
          <pc:docMk/>
          <pc:sldMk cId="2558891046" sldId="280"/>
        </pc:sldMkLst>
      </pc:sldChg>
      <pc:sldChg chg="del">
        <pc:chgData name="Magen Jack" userId="S::magen.jack@calmhsa.org::0e3b6de4-06f4-4cff-a078-9c4f25ebd6aa" providerId="AD" clId="Web-{D2213C1C-4CF4-6642-1425-C90EB63DF70E}" dt="2026-10-06T21:46:02.075" v="44"/>
        <pc:sldMkLst>
          <pc:docMk/>
          <pc:sldMk cId="1644189022" sldId="281"/>
        </pc:sldMkLst>
      </pc:sldChg>
      <pc:sldChg chg="del">
        <pc:chgData name="Magen Jack" userId="S::magen.jack@calmhsa.org::0e3b6de4-06f4-4cff-a078-9c4f25ebd6aa" providerId="AD" clId="Web-{D2213C1C-4CF4-6642-1425-C90EB63DF70E}" dt="2026-10-06T21:46:12.856" v="46"/>
        <pc:sldMkLst>
          <pc:docMk/>
          <pc:sldMk cId="3375430366" sldId="282"/>
        </pc:sldMkLst>
      </pc:sldChg>
      <pc:sldChg chg="del">
        <pc:chgData name="Magen Jack" userId="S::magen.jack@calmhsa.org::0e3b6de4-06f4-4cff-a078-9c4f25ebd6aa" providerId="AD" clId="Web-{D2213C1C-4CF4-6642-1425-C90EB63DF70E}" dt="2026-10-06T21:46:19.434" v="48"/>
        <pc:sldMkLst>
          <pc:docMk/>
          <pc:sldMk cId="3911309346" sldId="283"/>
        </pc:sldMkLst>
      </pc:sldChg>
      <pc:sldChg chg="del">
        <pc:chgData name="Magen Jack" userId="S::magen.jack@calmhsa.org::0e3b6de4-06f4-4cff-a078-9c4f25ebd6aa" providerId="AD" clId="Web-{D2213C1C-4CF4-6642-1425-C90EB63DF70E}" dt="2026-10-06T21:46:27.700" v="50"/>
        <pc:sldMkLst>
          <pc:docMk/>
          <pc:sldMk cId="516421678" sldId="284"/>
        </pc:sldMkLst>
      </pc:sldChg>
      <pc:sldChg chg="del">
        <pc:chgData name="Magen Jack" userId="S::magen.jack@calmhsa.org::0e3b6de4-06f4-4cff-a078-9c4f25ebd6aa" providerId="AD" clId="Web-{D2213C1C-4CF4-6642-1425-C90EB63DF70E}" dt="2026-10-06T21:46:34.435" v="52"/>
        <pc:sldMkLst>
          <pc:docMk/>
          <pc:sldMk cId="230371034" sldId="285"/>
        </pc:sldMkLst>
      </pc:sldChg>
      <pc:sldChg chg="del">
        <pc:chgData name="Magen Jack" userId="S::magen.jack@calmhsa.org::0e3b6de4-06f4-4cff-a078-9c4f25ebd6aa" providerId="AD" clId="Web-{D2213C1C-4CF4-6642-1425-C90EB63DF70E}" dt="2026-10-06T21:46:46.060" v="54"/>
        <pc:sldMkLst>
          <pc:docMk/>
          <pc:sldMk cId="1756440987" sldId="286"/>
        </pc:sldMkLst>
      </pc:sldChg>
      <pc:sldChg chg="del">
        <pc:chgData name="Magen Jack" userId="S::magen.jack@calmhsa.org::0e3b6de4-06f4-4cff-a078-9c4f25ebd6aa" providerId="AD" clId="Web-{D2213C1C-4CF4-6642-1425-C90EB63DF70E}" dt="2026-10-06T21:46:52.247" v="56"/>
        <pc:sldMkLst>
          <pc:docMk/>
          <pc:sldMk cId="3877948406" sldId="287"/>
        </pc:sldMkLst>
      </pc:sldChg>
      <pc:sldChg chg="del">
        <pc:chgData name="Magen Jack" userId="S::magen.jack@calmhsa.org::0e3b6de4-06f4-4cff-a078-9c4f25ebd6aa" providerId="AD" clId="Web-{D2213C1C-4CF4-6642-1425-C90EB63DF70E}" dt="2026-10-06T21:46:58.778" v="58"/>
        <pc:sldMkLst>
          <pc:docMk/>
          <pc:sldMk cId="2474094626" sldId="288"/>
        </pc:sldMkLst>
      </pc:sldChg>
      <pc:sldChg chg="del">
        <pc:chgData name="Magen Jack" userId="S::magen.jack@calmhsa.org::0e3b6de4-06f4-4cff-a078-9c4f25ebd6aa" providerId="AD" clId="Web-{D2213C1C-4CF4-6642-1425-C90EB63DF70E}" dt="2026-10-06T21:44:04.152" v="26"/>
        <pc:sldMkLst>
          <pc:docMk/>
          <pc:sldMk cId="1406312739" sldId="289"/>
        </pc:sldMkLst>
      </pc:sldChg>
      <pc:sldChg chg="del">
        <pc:chgData name="Magen Jack" userId="S::magen.jack@calmhsa.org::0e3b6de4-06f4-4cff-a078-9c4f25ebd6aa" providerId="AD" clId="Web-{D2213C1C-4CF4-6642-1425-C90EB63DF70E}" dt="2026-10-06T21:56:42.814" v="63"/>
        <pc:sldMkLst>
          <pc:docMk/>
          <pc:sldMk cId="212039691" sldId="291"/>
        </pc:sldMkLst>
      </pc:sldChg>
      <pc:sldChg chg="del">
        <pc:chgData name="Magen Jack" userId="S::magen.jack@calmhsa.org::0e3b6de4-06f4-4cff-a078-9c4f25ebd6aa" providerId="AD" clId="Web-{D2213C1C-4CF4-6642-1425-C90EB63DF70E}" dt="2026-10-06T21:56:56.627" v="65"/>
        <pc:sldMkLst>
          <pc:docMk/>
          <pc:sldMk cId="3240426849" sldId="293"/>
        </pc:sldMkLst>
      </pc:sldChg>
      <pc:sldChg chg="del">
        <pc:chgData name="Magen Jack" userId="S::magen.jack@calmhsa.org::0e3b6de4-06f4-4cff-a078-9c4f25ebd6aa" providerId="AD" clId="Web-{D2213C1C-4CF4-6642-1425-C90EB63DF70E}" dt="2026-10-06T21:57:02.565" v="67"/>
        <pc:sldMkLst>
          <pc:docMk/>
          <pc:sldMk cId="4237328546" sldId="294"/>
        </pc:sldMkLst>
      </pc:sldChg>
      <pc:sldChg chg="add del">
        <pc:chgData name="Magen Jack" userId="S::magen.jack@calmhsa.org::0e3b6de4-06f4-4cff-a078-9c4f25ebd6aa" providerId="AD" clId="Web-{D2213C1C-4CF4-6642-1425-C90EB63DF70E}" dt="2026-10-06T21:45:00.418" v="30"/>
        <pc:sldMkLst>
          <pc:docMk/>
          <pc:sldMk cId="1865677073" sldId="295"/>
        </pc:sldMkLst>
      </pc:sldChg>
      <pc:sldChg chg="add del">
        <pc:chgData name="Magen Jack" userId="S::magen.jack@calmhsa.org::0e3b6de4-06f4-4cff-a078-9c4f25ebd6aa" providerId="AD" clId="Web-{D2213C1C-4CF4-6642-1425-C90EB63DF70E}" dt="2026-10-06T21:47:04.122" v="60"/>
        <pc:sldMkLst>
          <pc:docMk/>
          <pc:sldMk cId="3235249686" sldId="296"/>
        </pc:sldMkLst>
      </pc:sldChg>
      <pc:sldChg chg="add del modNotes">
        <pc:chgData name="Magen Jack" userId="S::magen.jack@calmhsa.org::0e3b6de4-06f4-4cff-a078-9c4f25ebd6aa" providerId="AD" clId="Web-{D2213C1C-4CF4-6642-1425-C90EB63DF70E}" dt="2026-10-06T22:02:30.568" v="105"/>
        <pc:sldMkLst>
          <pc:docMk/>
          <pc:sldMk cId="1378469773" sldId="297"/>
        </pc:sldMkLst>
      </pc:sldChg>
      <pc:sldChg chg="add">
        <pc:chgData name="Magen Jack" userId="S::magen.jack@calmhsa.org::0e3b6de4-06f4-4cff-a078-9c4f25ebd6aa" providerId="AD" clId="Web-{D2213C1C-4CF4-6642-1425-C90EB63DF70E}" dt="2026-10-06T21:45:00.418" v="29"/>
        <pc:sldMkLst>
          <pc:docMk/>
          <pc:sldMk cId="167854253" sldId="298"/>
        </pc:sldMkLst>
      </pc:sldChg>
      <pc:sldChg chg="add">
        <pc:chgData name="Magen Jack" userId="S::magen.jack@calmhsa.org::0e3b6de4-06f4-4cff-a078-9c4f25ebd6aa" providerId="AD" clId="Web-{D2213C1C-4CF4-6642-1425-C90EB63DF70E}" dt="2026-10-06T21:45:07.246" v="31"/>
        <pc:sldMkLst>
          <pc:docMk/>
          <pc:sldMk cId="1123667879" sldId="299"/>
        </pc:sldMkLst>
      </pc:sldChg>
      <pc:sldChg chg="add del modNotes">
        <pc:chgData name="Magen Jack" userId="S::magen.jack@calmhsa.org::0e3b6de4-06f4-4cff-a078-9c4f25ebd6aa" providerId="AD" clId="Web-{D2213C1C-4CF4-6642-1425-C90EB63DF70E}" dt="2026-10-06T22:05:40.131" v="114"/>
        <pc:sldMkLst>
          <pc:docMk/>
          <pc:sldMk cId="1447156587" sldId="300"/>
        </pc:sldMkLst>
      </pc:sldChg>
      <pc:sldChg chg="add">
        <pc:chgData name="Magen Jack" userId="S::magen.jack@calmhsa.org::0e3b6de4-06f4-4cff-a078-9c4f25ebd6aa" providerId="AD" clId="Web-{D2213C1C-4CF4-6642-1425-C90EB63DF70E}" dt="2026-10-06T21:45:27.981" v="35"/>
        <pc:sldMkLst>
          <pc:docMk/>
          <pc:sldMk cId="1467486739" sldId="301"/>
        </pc:sldMkLst>
      </pc:sldChg>
      <pc:sldChg chg="add">
        <pc:chgData name="Magen Jack" userId="S::magen.jack@calmhsa.org::0e3b6de4-06f4-4cff-a078-9c4f25ebd6aa" providerId="AD" clId="Web-{D2213C1C-4CF4-6642-1425-C90EB63DF70E}" dt="2026-10-06T21:45:38.512" v="37"/>
        <pc:sldMkLst>
          <pc:docMk/>
          <pc:sldMk cId="3232403683" sldId="302"/>
        </pc:sldMkLst>
      </pc:sldChg>
      <pc:sldChg chg="add">
        <pc:chgData name="Magen Jack" userId="S::magen.jack@calmhsa.org::0e3b6de4-06f4-4cff-a078-9c4f25ebd6aa" providerId="AD" clId="Web-{D2213C1C-4CF4-6642-1425-C90EB63DF70E}" dt="2026-10-06T21:45:44.778" v="39"/>
        <pc:sldMkLst>
          <pc:docMk/>
          <pc:sldMk cId="1835296651" sldId="303"/>
        </pc:sldMkLst>
      </pc:sldChg>
      <pc:sldChg chg="add del">
        <pc:chgData name="Magen Jack" userId="S::magen.jack@calmhsa.org::0e3b6de4-06f4-4cff-a078-9c4f25ebd6aa" providerId="AD" clId="Web-{D2213C1C-4CF4-6642-1425-C90EB63DF70E}" dt="2026-10-06T22:05:47.585" v="116"/>
        <pc:sldMkLst>
          <pc:docMk/>
          <pc:sldMk cId="2686577872" sldId="304"/>
        </pc:sldMkLst>
      </pc:sldChg>
      <pc:sldChg chg="modSp add">
        <pc:chgData name="Magen Jack" userId="S::magen.jack@calmhsa.org::0e3b6de4-06f4-4cff-a078-9c4f25ebd6aa" providerId="AD" clId="Web-{D2213C1C-4CF4-6642-1425-C90EB63DF70E}" dt="2026-10-06T21:58:30.534" v="68" actId="20577"/>
        <pc:sldMkLst>
          <pc:docMk/>
          <pc:sldMk cId="2474268406" sldId="305"/>
        </pc:sldMkLst>
        <pc:spChg chg="mod">
          <ac:chgData name="Magen Jack" userId="S::magen.jack@calmhsa.org::0e3b6de4-06f4-4cff-a078-9c4f25ebd6aa" providerId="AD" clId="Web-{D2213C1C-4CF4-6642-1425-C90EB63DF70E}" dt="2026-10-06T21:58:30.534" v="68" actId="20577"/>
          <ac:spMkLst>
            <pc:docMk/>
            <pc:sldMk cId="2474268406" sldId="305"/>
            <ac:spMk id="2" creationId="{00000000-0000-0000-0000-000000000000}"/>
          </ac:spMkLst>
        </pc:spChg>
      </pc:sldChg>
      <pc:sldChg chg="add">
        <pc:chgData name="Magen Jack" userId="S::magen.jack@calmhsa.org::0e3b6de4-06f4-4cff-a078-9c4f25ebd6aa" providerId="AD" clId="Web-{D2213C1C-4CF4-6642-1425-C90EB63DF70E}" dt="2026-10-06T21:46:12.841" v="45"/>
        <pc:sldMkLst>
          <pc:docMk/>
          <pc:sldMk cId="381763591" sldId="306"/>
        </pc:sldMkLst>
      </pc:sldChg>
      <pc:sldChg chg="add del">
        <pc:chgData name="Magen Jack" userId="S::magen.jack@calmhsa.org::0e3b6de4-06f4-4cff-a078-9c4f25ebd6aa" providerId="AD" clId="Web-{D2213C1C-4CF4-6642-1425-C90EB63DF70E}" dt="2026-10-06T22:05:53.460" v="118"/>
        <pc:sldMkLst>
          <pc:docMk/>
          <pc:sldMk cId="3897601137" sldId="307"/>
        </pc:sldMkLst>
      </pc:sldChg>
      <pc:sldChg chg="add">
        <pc:chgData name="Magen Jack" userId="S::magen.jack@calmhsa.org::0e3b6de4-06f4-4cff-a078-9c4f25ebd6aa" providerId="AD" clId="Web-{D2213C1C-4CF4-6642-1425-C90EB63DF70E}" dt="2026-10-06T21:46:27.684" v="49"/>
        <pc:sldMkLst>
          <pc:docMk/>
          <pc:sldMk cId="884045649" sldId="308"/>
        </pc:sldMkLst>
      </pc:sldChg>
      <pc:sldChg chg="add">
        <pc:chgData name="Magen Jack" userId="S::magen.jack@calmhsa.org::0e3b6de4-06f4-4cff-a078-9c4f25ebd6aa" providerId="AD" clId="Web-{D2213C1C-4CF4-6642-1425-C90EB63DF70E}" dt="2026-10-06T21:46:34.435" v="51"/>
        <pc:sldMkLst>
          <pc:docMk/>
          <pc:sldMk cId="3977371509" sldId="309"/>
        </pc:sldMkLst>
      </pc:sldChg>
      <pc:sldChg chg="add">
        <pc:chgData name="Magen Jack" userId="S::magen.jack@calmhsa.org::0e3b6de4-06f4-4cff-a078-9c4f25ebd6aa" providerId="AD" clId="Web-{D2213C1C-4CF4-6642-1425-C90EB63DF70E}" dt="2026-10-06T21:46:46.060" v="53"/>
        <pc:sldMkLst>
          <pc:docMk/>
          <pc:sldMk cId="1706159114" sldId="310"/>
        </pc:sldMkLst>
      </pc:sldChg>
      <pc:sldChg chg="add">
        <pc:chgData name="Magen Jack" userId="S::magen.jack@calmhsa.org::0e3b6de4-06f4-4cff-a078-9c4f25ebd6aa" providerId="AD" clId="Web-{D2213C1C-4CF4-6642-1425-C90EB63DF70E}" dt="2026-10-06T21:46:52.232" v="55"/>
        <pc:sldMkLst>
          <pc:docMk/>
          <pc:sldMk cId="3582631454" sldId="311"/>
        </pc:sldMkLst>
      </pc:sldChg>
      <pc:sldChg chg="add">
        <pc:chgData name="Magen Jack" userId="S::magen.jack@calmhsa.org::0e3b6de4-06f4-4cff-a078-9c4f25ebd6aa" providerId="AD" clId="Web-{D2213C1C-4CF4-6642-1425-C90EB63DF70E}" dt="2026-10-06T21:46:58.763" v="57"/>
        <pc:sldMkLst>
          <pc:docMk/>
          <pc:sldMk cId="3842018531" sldId="312"/>
        </pc:sldMkLst>
      </pc:sldChg>
      <pc:sldChg chg="add">
        <pc:chgData name="Magen Jack" userId="S::magen.jack@calmhsa.org::0e3b6de4-06f4-4cff-a078-9c4f25ebd6aa" providerId="AD" clId="Web-{D2213C1C-4CF4-6642-1425-C90EB63DF70E}" dt="2026-10-06T21:47:04.122" v="59"/>
        <pc:sldMkLst>
          <pc:docMk/>
          <pc:sldMk cId="2076711290" sldId="313"/>
        </pc:sldMkLst>
      </pc:sldChg>
      <pc:sldChg chg="add del modNotes">
        <pc:chgData name="Magen Jack" userId="S::magen.jack@calmhsa.org::0e3b6de4-06f4-4cff-a078-9c4f25ebd6aa" providerId="AD" clId="Web-{D2213C1C-4CF4-6642-1425-C90EB63DF70E}" dt="2026-10-06T22:01:56.927" v="103"/>
        <pc:sldMkLst>
          <pc:docMk/>
          <pc:sldMk cId="1851943643" sldId="314"/>
        </pc:sldMkLst>
      </pc:sldChg>
      <pc:sldChg chg="add modNotes">
        <pc:chgData name="Magen Jack" userId="S::magen.jack@calmhsa.org::0e3b6de4-06f4-4cff-a078-9c4f25ebd6aa" providerId="AD" clId="Web-{D2213C1C-4CF4-6642-1425-C90EB63DF70E}" dt="2026-10-06T21:59:29.160" v="89"/>
        <pc:sldMkLst>
          <pc:docMk/>
          <pc:sldMk cId="47592608" sldId="315"/>
        </pc:sldMkLst>
      </pc:sldChg>
      <pc:sldChg chg="add modNotes">
        <pc:chgData name="Magen Jack" userId="S::magen.jack@calmhsa.org::0e3b6de4-06f4-4cff-a078-9c4f25ebd6aa" providerId="AD" clId="Web-{D2213C1C-4CF4-6642-1425-C90EB63DF70E}" dt="2026-10-06T22:00:07.926" v="99"/>
        <pc:sldMkLst>
          <pc:docMk/>
          <pc:sldMk cId="4115284101" sldId="316"/>
        </pc:sldMkLst>
      </pc:sldChg>
      <pc:sldChg chg="add">
        <pc:chgData name="Magen Jack" userId="S::magen.jack@calmhsa.org::0e3b6de4-06f4-4cff-a078-9c4f25ebd6aa" providerId="AD" clId="Web-{D2213C1C-4CF4-6642-1425-C90EB63DF70E}" dt="2026-10-06T22:01:56.911" v="102"/>
        <pc:sldMkLst>
          <pc:docMk/>
          <pc:sldMk cId="2308232620" sldId="317"/>
        </pc:sldMkLst>
      </pc:sldChg>
      <pc:sldChg chg="add modNotes">
        <pc:chgData name="Magen Jack" userId="S::magen.jack@calmhsa.org::0e3b6de4-06f4-4cff-a078-9c4f25ebd6aa" providerId="AD" clId="Web-{D2213C1C-4CF4-6642-1425-C90EB63DF70E}" dt="2026-10-06T22:03:38.037" v="107"/>
        <pc:sldMkLst>
          <pc:docMk/>
          <pc:sldMk cId="3433955631" sldId="318"/>
        </pc:sldMkLst>
      </pc:sldChg>
      <pc:sldChg chg="add modNotes">
        <pc:chgData name="Magen Jack" userId="S::magen.jack@calmhsa.org::0e3b6de4-06f4-4cff-a078-9c4f25ebd6aa" providerId="AD" clId="Web-{D2213C1C-4CF4-6642-1425-C90EB63DF70E}" dt="2026-10-06T22:07:09.210" v="133"/>
        <pc:sldMkLst>
          <pc:docMk/>
          <pc:sldMk cId="3198369903" sldId="319"/>
        </pc:sldMkLst>
      </pc:sldChg>
      <pc:sldChg chg="add">
        <pc:chgData name="Magen Jack" userId="S::magen.jack@calmhsa.org::0e3b6de4-06f4-4cff-a078-9c4f25ebd6aa" providerId="AD" clId="Web-{D2213C1C-4CF4-6642-1425-C90EB63DF70E}" dt="2026-10-06T22:05:47.585" v="115"/>
        <pc:sldMkLst>
          <pc:docMk/>
          <pc:sldMk cId="1803525252" sldId="320"/>
        </pc:sldMkLst>
      </pc:sldChg>
      <pc:sldChg chg="add">
        <pc:chgData name="Magen Jack" userId="S::magen.jack@calmhsa.org::0e3b6de4-06f4-4cff-a078-9c4f25ebd6aa" providerId="AD" clId="Web-{D2213C1C-4CF4-6642-1425-C90EB63DF70E}" dt="2026-10-06T22:05:53.460" v="117"/>
        <pc:sldMkLst>
          <pc:docMk/>
          <pc:sldMk cId="3437761540" sldId="321"/>
        </pc:sldMkLst>
      </pc:sldChg>
    </pc:docChg>
  </pc:docChgLst>
  <pc:docChgLst>
    <pc:chgData name="Darcy McGaffic" userId="S::darcy.mcgaffic@calmhsa.org::ff54e5b1-85b1-4872-b184-aef39e613f8c" providerId="AD" clId="Web-{B5436D0F-BA94-7DE2-3839-3190C1D0127C}"/>
    <pc:docChg chg="mod">
      <pc:chgData name="Darcy McGaffic" userId="S::darcy.mcgaffic@calmhsa.org::ff54e5b1-85b1-4872-b184-aef39e613f8c" providerId="AD" clId="Web-{B5436D0F-BA94-7DE2-3839-3190C1D0127C}" dt="2026-10-06T16:30:10.936" v="0"/>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0039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everyone, and thank you for being here.</a:t>
            </a:r>
          </a:p>
          <a:p>
            <a:endParaRPr lang="en-US"/>
          </a:p>
          <a:p>
            <a:r>
              <a:rPr lang="en-US"/>
              <a:t>Housing is now a core part of behavioral health work. Today we’re walking through a three-video training series that will help your staff make the changes the BHSA requires. CalMHSA built the series with support from the Department of Health Care Services for county behavioral health teams.</a:t>
            </a:r>
          </a:p>
          <a:p>
            <a:r>
              <a:rPr lang="en-US"/>
              <a:t>In the next few minutes, you’ll see who each video is for, how to set it up before you press play, and how to lead a real conversation afterward. You’ll also get tools to go deeper.</a:t>
            </a:r>
          </a:p>
          <a:p>
            <a:r>
              <a:rPr lang="en-US"/>
              <a:t>Our goal is that you leave ready to bring these videos to your own teams, whether that’s a leadership meeting, a staff huddle, or new-hire onboarding. Let’s get started.</a:t>
            </a:r>
          </a:p>
          <a:p>
            <a:endParaRPr lang="en-US"/>
          </a:p>
          <a:p>
            <a:r>
              <a:rPr lang="en-US" b="1"/>
              <a:t>Before you start: if you’re presenting online, share your screen with sound so everyone hears the videos’ music and narration.</a:t>
            </a:r>
          </a:p>
          <a:p>
            <a:r>
              <a:rPr lang="en-US" b="0"/>
              <a:t>Microsoft Teams (desktop app): select Share, turn on Include sound, then choose your screen or the PowerPoint window.</a:t>
            </a:r>
          </a:p>
          <a:p>
            <a:r>
              <a:rPr lang="en-US" b="0"/>
              <a:t>Zoom: select Share Screen, check Share sound and Optimize for video clip at the bottom of the window, then select Share.</a:t>
            </a:r>
          </a:p>
          <a:p>
            <a:r>
              <a:rPr lang="en-US" b="0"/>
              <a:t>Wear headphones or mute your mic while a video plays to avoid echo.</a:t>
            </a:r>
          </a:p>
          <a:p>
            <a:r>
              <a:rPr lang="en-US" b="0"/>
              <a:t>On a Mac, the first time you share sound Teams or Zoom may ask to install an audio driver, so test this before the meeting.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CalMHSA, in partnership with DHCS, created three short training videos to help county behavioral health staff collect clients’ housing status data, including identifying clients who are experiencing homelessness or are at risk of it.</a:t>
            </a:r>
          </a:p>
          <a:p>
            <a:r>
              <a:rPr lang="en-US"/>
              <a:t>Tracking Housing Status to Shape Policy speaks to leaders about why this work matters. Documenting Housing Status shows frontline staff how to capture it. HMIS and Why It Matters explains HMIS and why your data needs to line up with it.</a:t>
            </a:r>
          </a:p>
          <a:p>
            <a:r>
              <a:rPr lang="en-US"/>
              <a:t>This guide takes the guesswork out of using them. For every video you get the intended audience, a way to frame it before viewing, discussion questions for afterward, and extra resources.</a:t>
            </a:r>
          </a:p>
          <a:p>
            <a:r>
              <a:rPr lang="en-US"/>
              <a:t>You don’t need to be a housing expert to facilitate. The guide gives you the structure; your job is to give your team space to reflect and solve problems together.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Three videos, three audiences.</a:t>
            </a:r>
          </a:p>
          <a:p>
            <a:r>
              <a:rPr lang="en-US"/>
              <a:t>Tracking Housing Status to Shape Policy is for leaders: BH directors, managers, department leadership, and directors of contracted providers. Show it at a leadership team meeting and follow it with discussion.</a:t>
            </a:r>
          </a:p>
          <a:p>
            <a:r>
              <a:rPr lang="en-US"/>
              <a:t>Documenting Housing Status is for the people who ask the questions: intake workers, therapists, case managers, peer support specialists, and their managers. Use it in team meetings or new-hire onboarding.</a:t>
            </a:r>
          </a:p>
          <a:p>
            <a:r>
              <a:rPr lang="en-US"/>
              <a:t>HMIS and Why It Matters has the widest reach. Leaders, contracted providers, and frontline staff all benefit, so any team that collects or enters housing data should watch it.</a:t>
            </a:r>
          </a:p>
          <a:p>
            <a:r>
              <a:rPr lang="en-US"/>
              <a:t>A natural order is to start with your leadership team on Tracking Housing Status to Shape Policy, then bring Documenting Housing Status and HMIS and Why It Matters to your staff and providers. Each video stands on its own, so choose the order that fits your department.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start with the first video, Tracking Housing Status to Shape Policy. This one is for leaders.</a:t>
            </a:r>
          </a:p>
          <a:p>
            <a:endParaRPr lang="en-US"/>
          </a:p>
          <a:p>
            <a:r>
              <a:rPr lang="en-US"/>
              <a:t>Think about the people who set direction in your department: your BH director, your managers, your leadership team, and the directors of your contracted providers. </a:t>
            </a:r>
          </a:p>
          <a:p>
            <a:endParaRPr lang="en-US"/>
          </a:p>
          <a:p>
            <a:r>
              <a:rPr lang="en-US"/>
              <a:t>Its job is to make the case. In a few minutes, it shows you why tracking housing status matters and gets your team talking about how to put it into practice.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you press play on Tracking Housing Status to Shape Policy, set the stage. Here are four ideas to share with your leadership team.</a:t>
            </a:r>
          </a:p>
          <a:p>
            <a:r>
              <a:rPr lang="en-US"/>
              <a:t>First, this video is a tool for leadership. Your department is being asked to do a lot, and it’s easy to lose sight of how much tracking housing status will matter. Beyond the extreme suffering of people who experience homelessness, arguably the biggest political liability for behavioral health departments is the perception that they are not doing enough to address homelessness. Tracking housing status is how your department can show all of the work it is doing.</a:t>
            </a:r>
          </a:p>
          <a:p>
            <a:r>
              <a:rPr lang="en-US"/>
              <a:t>Second, use it to kick off the conversation. Show it at a leadership meeting, then talk about how to operationalize this work in your department. This is a change in workflow and culture, and it will take strong communication from department leadership about why it matters to make it happen.</a:t>
            </a:r>
          </a:p>
          <a:p>
            <a:r>
              <a:rPr lang="en-US"/>
              <a:t>Third, think about the road ahead. What will it take for your whole department to track clients’ housing status accurately? Two short staff videos, Documenting Housing Status and HMIS and Why It Matters, can help, and we’ll get to them shortly.</a:t>
            </a:r>
          </a:p>
          <a:p>
            <a:r>
              <a:rPr lang="en-US"/>
              <a:t>Fourth, think about your provider network. How will you bring contracted providers into this work? You don’t need the answer yet; just get the question on the table.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9B493-377F-0574-C8EA-B10DE90408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19D48-F7DD-891E-5D10-5F5C7BE900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3CF5C4-094F-A2BC-B1A8-F7FED37997C4}"/>
              </a:ext>
            </a:extLst>
          </p:cNvPr>
          <p:cNvSpPr>
            <a:spLocks noGrp="1"/>
          </p:cNvSpPr>
          <p:nvPr>
            <p:ph type="body" idx="1"/>
          </p:nvPr>
        </p:nvSpPr>
        <p:spPr/>
        <p:txBody>
          <a:bodyPr/>
          <a:lstStyle/>
          <a:p>
            <a:r>
              <a:rPr lang="en-US"/>
              <a:t>Let’s watch Tracking Housing Status to Shape Policy, a short video on why tracking clients’ housing status matters for your department and the policies that shape this work.</a:t>
            </a:r>
          </a:p>
          <a:p>
            <a:r>
              <a:rPr lang="en-US"/>
              <a:t>To play it in PowerPoint: start Slide Show, then click the video thumbnail to play it on this slide. If it doesn’t play, click the browser link below the thumbnail to open it in Vimeo.</a:t>
            </a:r>
          </a:p>
          <a:p>
            <a:r>
              <a:rPr lang="en-US" b="1"/>
              <a:t>Sharing your screen with audio online:</a:t>
            </a:r>
          </a:p>
          <a:p>
            <a:r>
              <a:rPr lang="en-US"/>
              <a:t>Microsoft Teams (desktop app): click Share, turn on Include sound, then choose your screen or window.</a:t>
            </a:r>
          </a:p>
          <a:p>
            <a:r>
              <a:rPr lang="en-US"/>
              <a:t>Zoom: click Share Screen, check Share sound and Optimize for video clip at the bottom, choose your screen or window, then click Share.</a:t>
            </a:r>
          </a:p>
          <a:p>
            <a:r>
              <a:rPr lang="en-US"/>
              <a:t>If the video opens in your browser, share that browser window or your full screen.</a:t>
            </a:r>
          </a:p>
          <a:p>
            <a:r>
              <a:rPr lang="en-US"/>
              <a:t>Wear headphones or mute your mic while the video plays to avoid echo. On a Mac, you may be asked to install an audio driver the first time, so do a quick test before the meeting.</a:t>
            </a:r>
          </a:p>
        </p:txBody>
      </p:sp>
      <p:sp>
        <p:nvSpPr>
          <p:cNvPr id="4" name="Slide Number Placeholder 3">
            <a:extLst>
              <a:ext uri="{FF2B5EF4-FFF2-40B4-BE49-F238E27FC236}">
                <a16:creationId xmlns:a16="http://schemas.microsoft.com/office/drawing/2014/main" id="{5A4F2B31-BD76-9E5B-A66F-EA5E619753B5}"/>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13048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Tracking Housing Status to Shape Policy, start with question one: did this help you understand why it’s critical that we track housing status throughout our system? Give people a moment, and let the quieter members of your team think before you call on anyone.</a:t>
            </a:r>
          </a:p>
          <a:p>
            <a:r>
              <a:rPr lang="en-US"/>
              <a:t>Then question two: what ideas do you have for getting this information to our entire team? This is where your leaders start owning the plan.</a:t>
            </a:r>
          </a:p>
          <a:p>
            <a:r>
              <a:rPr lang="en-US"/>
              <a:t>Close by looking ahead. Over the next year, your department will be focusing on BHSA reporting and Population Health Outcome Measures, and you’ll need to know your clients’ housing status to show you are meeting BHSA requirements. The work your leadership team starts now puts the department ahead of that curve.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Want to go deeper after Tracking Housing Status to Shape Policy? Two resources are ready for you.</a:t>
            </a:r>
          </a:p>
          <a:p>
            <a:r>
              <a:rPr lang="en-US"/>
              <a:t>The CalMHSA Housing Interventions site is the hub. It has numerous resources for county behavioral health, including documentation forms and training videos.</a:t>
            </a:r>
          </a:p>
          <a:p>
            <a:r>
              <a:rPr lang="en-US"/>
              <a:t>The second is Housing and Behavioral Health: A Guidebook for California Counties. It’s an in-depth explanation of the housing system, and it’s especially useful if you supervise or manage housing programs in your department.</a:t>
            </a:r>
          </a:p>
          <a:p>
            <a:r>
              <a:rPr lang="en-US"/>
              <a:t>Both are on the Housing Interventions site, so bookmark it today.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second video, Documenting Housing Status, is for the people who work with clients every day.</a:t>
            </a:r>
          </a:p>
          <a:p>
            <a:r>
              <a:rPr lang="en-US"/>
              <a:t>Picture your intake workers, therapists, case managers, peer support specialists, and the managers who supervise them. They’re the ones asking about housing, so this video speaks directly to them. And as you plan, think about how you’ll get it to your contracted providers too.</a:t>
            </a:r>
          </a:p>
          <a:p>
            <a:r>
              <a:rPr lang="en-US"/>
              <a:t>It’s short, which makes it easy to fit into a regular team meeting or into onboarding for new hires.</a:t>
            </a:r>
          </a:p>
          <a:p>
            <a:r>
              <a:rPr lang="en-US"/>
              <a:t>The message is simple: documenting a client’s housing status is part of how we support them, and this video shows staff why it matters.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you show Documenting Housing Status, set the purpose and be honest with your staff about how this work feels.</a:t>
            </a:r>
          </a:p>
          <a:p>
            <a:r>
              <a:rPr lang="en-US"/>
              <a:t>Start with why. The video explains why documenting housing status matters, and it works well with frontline teams and new hires. Your staff’s highest priority is helping people, and capturing housing status helps people get housed. Lead with that, then share how important this work is for your department and for all counties.</a:t>
            </a:r>
          </a:p>
          <a:p>
            <a:r>
              <a:rPr lang="en-US"/>
              <a:t>Expectations have shifted. Behavioral health departments now carry significant funding and accountability for housing people with behavioral health needs.</a:t>
            </a:r>
          </a:p>
          <a:p>
            <a:r>
              <a:rPr lang="en-US"/>
              <a:t>Everyone has a role. Public scrutiny and concern are high, and every member of your team helps make sure clients’ challenges, and the work done to support them, are well documented.</a:t>
            </a:r>
          </a:p>
          <a:p>
            <a:r>
              <a:rPr lang="en-US"/>
              <a:t>Then name the frustration. Asking about housing can feel hard when there isn’t enough housing for everyone who needs it, and your staff may not be able to offer a solution to someone who has just told them they have nowhere to sleep at night. Say that out loud. Your staff will trust you more for it, and they’ll be more open to what comes next.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9B493-377F-0574-C8EA-B10DE90408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19D48-F7DD-891E-5D10-5F5C7BE900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3CF5C4-094F-A2BC-B1A8-F7FED37997C4}"/>
              </a:ext>
            </a:extLst>
          </p:cNvPr>
          <p:cNvSpPr>
            <a:spLocks noGrp="1"/>
          </p:cNvSpPr>
          <p:nvPr>
            <p:ph type="body" idx="1"/>
          </p:nvPr>
        </p:nvSpPr>
        <p:spPr/>
        <p:txBody>
          <a:bodyPr/>
          <a:lstStyle/>
          <a:p>
            <a:r>
              <a:rPr lang="en-US"/>
              <a:t>Let’s watch Documenting Housing Status, a short video on why capturing our clients’ housing status matters in our everyday work.</a:t>
            </a:r>
          </a:p>
          <a:p>
            <a:r>
              <a:rPr lang="en-US"/>
              <a:t>To play it in PowerPoint: start Slide Show, then click the video thumbnail to play it on this slide. If it doesn’t play, click the browser link below the thumbnail to open it in Vimeo.</a:t>
            </a:r>
          </a:p>
          <a:p>
            <a:endParaRPr lang="en-US"/>
          </a:p>
          <a:p>
            <a:r>
              <a:rPr lang="en-US"/>
              <a:t>Instructions: If you’re presenting online, share your computer sound before you press play. </a:t>
            </a:r>
          </a:p>
          <a:p>
            <a:r>
              <a:rPr lang="en-US"/>
              <a:t>In </a:t>
            </a:r>
            <a:r>
              <a:rPr lang="en-US" b="1"/>
              <a:t>Microsoft Teams</a:t>
            </a:r>
            <a:r>
              <a:rPr lang="en-US"/>
              <a:t>, turn on Include sound when you choose Share. </a:t>
            </a:r>
          </a:p>
          <a:p>
            <a:r>
              <a:rPr lang="en-US"/>
              <a:t>In </a:t>
            </a:r>
            <a:r>
              <a:rPr lang="en-US" b="1"/>
              <a:t>Zoom</a:t>
            </a:r>
            <a:r>
              <a:rPr lang="en-US"/>
              <a:t>, check Share sound at the bottom of the screen-sharing window before you click Share.</a:t>
            </a:r>
          </a:p>
          <a:p>
            <a:endParaRPr lang="en-US"/>
          </a:p>
          <a:p>
            <a:r>
              <a:rPr lang="en-US"/>
              <a:t>If you open the video in your browser, share that window or your full screen, not just the PowerPoint window, so your audience can see it.</a:t>
            </a:r>
          </a:p>
        </p:txBody>
      </p:sp>
      <p:sp>
        <p:nvSpPr>
          <p:cNvPr id="4" name="Slide Number Placeholder 3">
            <a:extLst>
              <a:ext uri="{FF2B5EF4-FFF2-40B4-BE49-F238E27FC236}">
                <a16:creationId xmlns:a16="http://schemas.microsoft.com/office/drawing/2014/main" id="{5A4F2B31-BD76-9E5B-A66F-EA5E619753B5}"/>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2383651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Documenting Housing Status, open the floor to your team. There are three questions, and each one builds on the last.</a:t>
            </a:r>
          </a:p>
          <a:p>
            <a:r>
              <a:rPr lang="en-US"/>
              <a:t>Question one: what did you think of the video? Did it help you understand why we’re so focused on capturing the housing status of our clients? Start here and listen for honest reactions.</a:t>
            </a:r>
          </a:p>
          <a:p>
            <a:r>
              <a:rPr lang="en-US"/>
              <a:t>Question two: what ideas do you have for building this new expectation into our workflows? Your staff know the daily routine better than anyone, so their ideas will be the practical ones.</a:t>
            </a:r>
          </a:p>
          <a:p>
            <a:r>
              <a:rPr lang="en-US"/>
              <a:t>Question three: what challenges do you foresee in capturing this data, and how could we address them? Write the challenges down. Every barrier your team names now is one you can fix before it becomes a gap in the data.</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your staff have seen the video, here are two tools to help them put it into practice.</a:t>
            </a:r>
          </a:p>
          <a:p>
            <a:r>
              <a:rPr lang="en-US"/>
              <a:t>The first is the Housing Status and Homelessness Screening Tool, along with its instructions. It gives staff a consistent way to capture a client’s housing history.</a:t>
            </a:r>
          </a:p>
          <a:p>
            <a:r>
              <a:rPr lang="en-US"/>
              <a:t>The second is a companion training video, Discussing Housing History. It shows staff how to have that conversation with a client in a way that feels natural and respectful.</a:t>
            </a:r>
          </a:p>
          <a:p>
            <a:r>
              <a:rPr lang="en-US"/>
              <a:t>And don’t let it end with one meeting. About two to four weeks after you show Documenting Housing Status, come back to the topic with your team.</a:t>
            </a:r>
          </a:p>
          <a:p>
            <a:r>
              <a:rPr lang="en-US"/>
              <a:t>Ask them for an honest estimate: what percentage of our clients are we actually checking on housing status? Then brainstorm together on how to improve the workflow. A quick check-in like this tells staff the work matters and that leadership is paying attention.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HMIS and Why It Matters is where the whole picture comes together.</a:t>
            </a:r>
          </a:p>
          <a:p>
            <a:r>
              <a:rPr lang="en-US"/>
              <a:t>It introduces the data system used to track homelessness and explains why your department’s data needs to align with it.</a:t>
            </a:r>
          </a:p>
          <a:p>
            <a:r>
              <a:rPr lang="en-US"/>
              <a:t>It’s for BH directors, managers, contracted providers, and frontline staff.</a:t>
            </a:r>
          </a:p>
          <a:p>
            <a:r>
              <a:rPr lang="en-US"/>
              <a:t>The best timing is after your teams understand how to track housing status in the EHR. That way HMIS builds on something they already know.</a:t>
            </a:r>
          </a:p>
          <a:p>
            <a:r>
              <a:rPr lang="en-US"/>
              <a:t>Click the play button to open the video.</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you show HMIS and Why It Matters, here’s the idea to leave with your team: tracking housing status in your EHR is only half of the work. Your department also needs to document it in HMIS.</a:t>
            </a:r>
          </a:p>
          <a:p>
            <a:r>
              <a:rPr lang="en-US"/>
              <a:t>So what is HMIS? It’s the data system the state and federal government use to track who is experiencing homelessness, what they need, and which services they receive. HMIS is also the doorway to resources beyond behavioral health, and your clients need access to those housing opportunities too.</a:t>
            </a:r>
          </a:p>
          <a:p>
            <a:r>
              <a:rPr lang="en-US"/>
              <a:t>Why does it matter to your department? First, HMIS holds more housing history data for your clients, so your staff can serve them better. Second, state law requires county behavioral health enter into HMIS each client served with Housing Interventions, BHBH, and other state-funded housing and homelessness services. Third, the state will look at how your county is addressing homelessness based on the data in HMIS, so it needs to tell your whole story.</a:t>
            </a:r>
          </a:p>
          <a:p>
            <a:r>
              <a:rPr lang="en-US"/>
              <a:t>Ultimately, the goal is to get clients the resources they need, and an up-to-date record in HMIS helps with that.</a:t>
            </a:r>
          </a:p>
          <a:p>
            <a:r>
              <a:rPr lang="en-US"/>
              <a:t>Keep it simple and keep it human. Behind every record is a client your team is trying to help.</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9B493-377F-0574-C8EA-B10DE90408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19D48-F7DD-891E-5D10-5F5C7BE900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3CF5C4-094F-A2BC-B1A8-F7FED37997C4}"/>
              </a:ext>
            </a:extLst>
          </p:cNvPr>
          <p:cNvSpPr>
            <a:spLocks noGrp="1"/>
          </p:cNvSpPr>
          <p:nvPr>
            <p:ph type="body" idx="1"/>
          </p:nvPr>
        </p:nvSpPr>
        <p:spPr/>
        <p:txBody>
          <a:bodyPr/>
          <a:lstStyle/>
          <a:p>
            <a:r>
              <a:rPr lang="en-US"/>
              <a:t>Let’s watch HMIS and Why It Matters, a short introduction to the data system used to track homelessness and why our data needs to line up with it.</a:t>
            </a:r>
          </a:p>
          <a:p>
            <a:endParaRPr lang="en-US"/>
          </a:p>
          <a:p>
            <a:r>
              <a:rPr lang="en-US"/>
              <a:t>Instructions: If you’re presenting online, share your computer sound before you press play. </a:t>
            </a:r>
            <a:endParaRPr lang="en-US">
              <a:solidFill>
                <a:srgbClr val="444444"/>
              </a:solidFill>
            </a:endParaRPr>
          </a:p>
          <a:p>
            <a:r>
              <a:rPr lang="en-US"/>
              <a:t>In </a:t>
            </a:r>
            <a:r>
              <a:rPr lang="en-US" b="1"/>
              <a:t>Microsoft Teams</a:t>
            </a:r>
            <a:r>
              <a:rPr lang="en-US"/>
              <a:t>, turn on Include sound when you choose Share. </a:t>
            </a:r>
            <a:endParaRPr lang="en-US">
              <a:solidFill>
                <a:srgbClr val="444444"/>
              </a:solidFill>
            </a:endParaRPr>
          </a:p>
          <a:p>
            <a:r>
              <a:rPr lang="en-US"/>
              <a:t>In </a:t>
            </a:r>
            <a:r>
              <a:rPr lang="en-US" b="1"/>
              <a:t>Zoom</a:t>
            </a:r>
            <a:r>
              <a:rPr lang="en-US"/>
              <a:t>, check Share sound at the bottom of the screen-sharing window before you click Share.</a:t>
            </a:r>
            <a:endParaRPr lang="en-US">
              <a:solidFill>
                <a:srgbClr val="444444"/>
              </a:solidFill>
            </a:endParaRPr>
          </a:p>
          <a:p>
            <a:endParaRPr lang="en-US">
              <a:solidFill>
                <a:srgbClr val="444444"/>
              </a:solidFill>
            </a:endParaRPr>
          </a:p>
          <a:p>
            <a:r>
              <a:rPr lang="en-US"/>
              <a:t>If you open the video in your browser, share that window or your full screen, not just the PowerPoint window, so your audience can see it.</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5A4F2B31-BD76-9E5B-A66F-EA5E619753B5}"/>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4184747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HMIS and Why It Matters, find out what landed with your team.</a:t>
            </a:r>
          </a:p>
          <a:p>
            <a:r>
              <a:rPr lang="en-US"/>
              <a:t>Question one: do you feel you have a good understanding of what HMIS is and why it’s important? If hands hesitate, that’s useful. It tells you where to slow down.</a:t>
            </a:r>
          </a:p>
          <a:p>
            <a:r>
              <a:rPr lang="en-US"/>
              <a:t>Question two: for now, we’ll likely need to enter data into both our EHR and HMIS. Do you have ideas for gathering everything we need without asking clients the same questions over and over? Let your team brainstorm. Their fixes will work better than anything imposed on them.</a:t>
            </a:r>
          </a:p>
          <a:p>
            <a:r>
              <a:rPr lang="en-US"/>
              <a:t>Then share the good news. In the future, the expectation is that data sharing between systems will reduce the need for dual entry. The extra work today is a step toward a simpler process.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Understanding HMIS is the first step. Knowing who does what is what makes it work.</a:t>
            </a:r>
          </a:p>
          <a:p>
            <a:r>
              <a:rPr lang="en-US"/>
              <a:t>After HMIS and Why It Matters, walk your team through your department’s local workflow for HMIS data input so everyone knows their role. There are four questions to answer.</a:t>
            </a:r>
          </a:p>
          <a:p>
            <a:r>
              <a:rPr lang="en-US"/>
              <a:t>Licenses: who has HMIS licenses?</a:t>
            </a:r>
          </a:p>
          <a:p>
            <a:r>
              <a:rPr lang="en-US"/>
              <a:t>Data entry: who will be entering data into the system?</a:t>
            </a:r>
          </a:p>
          <a:p>
            <a:r>
              <a:rPr lang="en-US"/>
              <a:t>Cadence: how often will data entry happen?</a:t>
            </a:r>
          </a:p>
          <a:p>
            <a:r>
              <a:rPr lang="en-US"/>
              <a:t>Data fields: which fields are needed for a successful entry?</a:t>
            </a:r>
          </a:p>
          <a:p>
            <a:r>
              <a:rPr lang="en-US"/>
              <a:t>If you can answer all four before the meeting ends, your team leaves with a plan and not just an idea. If you can’t yet, write down what’s missing and who will find out.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Two more resources support HMIS and Why It Matters, and one is still to come.</a:t>
            </a:r>
          </a:p>
          <a:p>
            <a:r>
              <a:rPr lang="en-US"/>
              <a:t>First, the webinar on the Legal Framework for Housing Data Sharing gives guidance on what data sharing between the EHR and HMIS is allowed. The memo, slides, and recording are all on the CalMHSA Housing Interventions site.</a:t>
            </a:r>
          </a:p>
          <a:p>
            <a:r>
              <a:rPr lang="en-US"/>
              <a:t>Second, an upcoming webinar, Comparing EHR and HMIS Data, covers how to compare data between EHRs and HMIS. Register for it, and encourage the people on your team who work with the data to do the same.</a:t>
            </a:r>
          </a:p>
          <a:p>
            <a:r>
              <a:rPr lang="en-US"/>
              <a:t>These are the questions that come up once teams start putting HMIS into practice, so point people to them early.</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That’s the whole series, and everything you need to launch it is on this page.</a:t>
            </a:r>
          </a:p>
          <a:p>
            <a:r>
              <a:rPr lang="en-US"/>
              <a:t>Here are the links to all three videos and the CalMHSA Housing Interventions site. Tracking Housing Status to Shape Policy is for leaders and makes the case for tracking housing status. Documenting Housing Status is for frontline staff and shows how to capture it. HMIS and Why It Matters introduces HMIS and why your data needs to align across systems.</a:t>
            </a:r>
          </a:p>
          <a:p>
            <a:r>
              <a:rPr lang="en-US"/>
              <a:t>For every video, follow the same three steps: frame it before viewing, lead the discussion afterward, and point people to the tools that take them further. Then check back in with your teams after a few weeks to see how it’s going.</a:t>
            </a:r>
          </a:p>
          <a:p>
            <a:r>
              <a:rPr lang="en-US"/>
              <a:t>Thank you for the work you and your teams do for clients who are experiencing, or are at risk of, homelessness, and for making sure that work is well documented. Now let’s hear your questions.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vimeo.com/1226081760/08cf330bac"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ideo" Target="https://player.vimeo.com/video/1226081760?h=08cf330bac&amp;amp;app_id=122963" TargetMode="External"/><Relationship Id="rId6" Type="http://schemas.openxmlformats.org/officeDocument/2006/relationships/image" Target="../media/image12.jpeg"/><Relationship Id="rId5" Type="http://schemas.openxmlformats.org/officeDocument/2006/relationships/hyperlink" Target="https://vimeo.com/1226081760/08cf330bac" TargetMode="Externa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s://www.calmhsa.org/housing-interventions/" TargetMode="Externa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vimeo.com/1210367175/8b4e8ec46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ideo" Target="https://player.vimeo.com/video/1210367175?h=8b4e8ec461&amp;amp;app_id=122963" TargetMode="External"/><Relationship Id="rId6" Type="http://schemas.openxmlformats.org/officeDocument/2006/relationships/image" Target="../media/image20.jpeg"/><Relationship Id="rId5" Type="http://schemas.openxmlformats.org/officeDocument/2006/relationships/hyperlink" Target="https://vimeo.com/1210367175/8b4e8ec461" TargetMode="Externa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s://vimeo.com/1231006650/61a3f65b18"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png"/><Relationship Id="rId7"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video" Target="https://player.vimeo.com/video/1231006650?h=61a3f65b18&amp;amp;app_id=122963" TargetMode="External"/><Relationship Id="rId6" Type="http://schemas.openxmlformats.org/officeDocument/2006/relationships/image" Target="../media/image30.jpeg"/><Relationship Id="rId5" Type="http://schemas.openxmlformats.org/officeDocument/2006/relationships/hyperlink" Target="https://vimeo.com/1231006650/61a3f65b18" TargetMode="Externa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calmhsa-org.zoom.us/webinar/register/WN_lVhObxraQbCSHsZaaPUPZg"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hyperlink" Target="https://www.calmhsa.org/housing-interventions/" TargetMode="Externa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8" Type="http://schemas.openxmlformats.org/officeDocument/2006/relationships/hyperlink" Target="https://www.calmhsa.org/housing-interventions/" TargetMode="External"/><Relationship Id="rId3" Type="http://schemas.openxmlformats.org/officeDocument/2006/relationships/hyperlink" Target="https://vimeo.com/1210367175/8b4e8ec461?share=copy" TargetMode="External"/><Relationship Id="rId7"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vimeo.com/1231006650/61a3f65b18?fl=ip&amp;fe=ec&amp;share=copy" TargetMode="External"/><Relationship Id="rId5" Type="http://schemas.openxmlformats.org/officeDocument/2006/relationships/hyperlink" Target="https://vimeo.com/1226081760/08cf330bac?fl=ip&amp;fe=ec&amp;share=copy" TargetMode="Externa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5" name="Text 2"/>
          <p:cNvSpPr txBox="1"/>
          <p:nvPr/>
        </p:nvSpPr>
        <p:spPr>
          <a:xfrm>
            <a:off x="548640" y="960120"/>
            <a:ext cx="5120640" cy="274320"/>
          </a:xfrm>
          <a:prstGeom prst="rect">
            <a:avLst/>
          </a:prstGeom>
          <a:noFill/>
          <a:ln/>
        </p:spPr>
        <p:txBody>
          <a:bodyPr wrap="square" lIns="0" tIns="0" rIns="0" bIns="0" rtlCol="0" anchor="ctr"/>
          <a:lstStyle/>
          <a:p>
            <a:pPr marL="0" indent="0">
              <a:buNone/>
            </a:pPr>
            <a:r>
              <a:rPr lang="en-US" sz="1200" b="1" kern="0" spc="300">
                <a:solidFill>
                  <a:srgbClr val="D9734E"/>
                </a:solidFill>
                <a:latin typeface="Calibri" pitchFamily="34" charset="0"/>
                <a:ea typeface="Calibri" pitchFamily="34" charset="-122"/>
                <a:cs typeface="Calibri" pitchFamily="34" charset="-120"/>
              </a:rPr>
              <a:t>VIDEO TRAINING SERIES</a:t>
            </a:r>
            <a:endParaRPr lang="en-US" sz="1200"/>
          </a:p>
        </p:txBody>
      </p:sp>
      <p:sp>
        <p:nvSpPr>
          <p:cNvPr id="6" name="Text 3"/>
          <p:cNvSpPr txBox="1"/>
          <p:nvPr/>
        </p:nvSpPr>
        <p:spPr>
          <a:xfrm>
            <a:off x="548640" y="1325880"/>
            <a:ext cx="5303520" cy="1737360"/>
          </a:xfrm>
          <a:prstGeom prst="rect">
            <a:avLst/>
          </a:prstGeom>
          <a:noFill/>
          <a:ln/>
        </p:spPr>
        <p:txBody>
          <a:bodyPr wrap="square" lIns="0" tIns="0" rIns="0" bIns="0" rtlCol="0" anchor="t"/>
          <a:lstStyle/>
          <a:p>
            <a:pPr marL="0" indent="0">
              <a:buNone/>
            </a:pPr>
            <a:r>
              <a:rPr lang="en-US" sz="3400">
                <a:solidFill>
                  <a:srgbClr val="113E67"/>
                </a:solidFill>
                <a:latin typeface=""/>
                <a:ea typeface="Cambria" pitchFamily="34" charset="-122"/>
                <a:cs typeface="Inclusive Sans" pitchFamily="2" charset="0"/>
              </a:rPr>
              <a:t>Housing and Homeless Video Training for County Behavioral Health</a:t>
            </a:r>
            <a:endParaRPr lang="en-US" sz="3400">
              <a:solidFill>
                <a:srgbClr val="113E67"/>
              </a:solidFill>
              <a:latin typeface=""/>
              <a:cs typeface="Inclusive Sans" pitchFamily="2" charset="0"/>
            </a:endParaRPr>
          </a:p>
        </p:txBody>
      </p:sp>
      <p:sp>
        <p:nvSpPr>
          <p:cNvPr id="7" name="Text 4"/>
          <p:cNvSpPr txBox="1"/>
          <p:nvPr/>
        </p:nvSpPr>
        <p:spPr>
          <a:xfrm>
            <a:off x="548640" y="3108960"/>
            <a:ext cx="5120640" cy="457200"/>
          </a:xfrm>
          <a:prstGeom prst="rect">
            <a:avLst/>
          </a:prstGeom>
          <a:noFill/>
          <a:ln/>
        </p:spPr>
        <p:txBody>
          <a:bodyPr wrap="square" lIns="0" tIns="0" rIns="0" bIns="0" rtlCol="0" anchor="ctr"/>
          <a:lstStyle/>
          <a:p>
            <a:pPr marL="0" indent="0">
              <a:buNone/>
            </a:pPr>
            <a:r>
              <a:rPr lang="en-US" sz="2200" i="1">
                <a:solidFill>
                  <a:schemeClr val="bg2">
                    <a:lumMod val="25000"/>
                  </a:schemeClr>
                </a:solidFill>
                <a:latin typeface="Cambria" pitchFamily="34" charset="0"/>
                <a:ea typeface="Cambria" pitchFamily="34" charset="-122"/>
                <a:cs typeface="Cambria" pitchFamily="34" charset="-120"/>
              </a:rPr>
              <a:t>A Facilitation Guide</a:t>
            </a:r>
            <a:endParaRPr lang="en-US" sz="2200">
              <a:solidFill>
                <a:schemeClr val="bg2">
                  <a:lumMod val="25000"/>
                </a:schemeClr>
              </a:solidFill>
            </a:endParaRPr>
          </a:p>
        </p:txBody>
      </p:sp>
      <p:sp>
        <p:nvSpPr>
          <p:cNvPr id="8" name="Text 5"/>
          <p:cNvSpPr txBox="1"/>
          <p:nvPr/>
        </p:nvSpPr>
        <p:spPr>
          <a:xfrm>
            <a:off x="548640" y="4343400"/>
            <a:ext cx="5486400" cy="274320"/>
          </a:xfrm>
          <a:prstGeom prst="rect">
            <a:avLst/>
          </a:prstGeom>
          <a:noFill/>
          <a:ln/>
        </p:spPr>
        <p:txBody>
          <a:bodyPr wrap="square" lIns="0" tIns="0" rIns="0" bIns="0" rtlCol="0" anchor="ctr"/>
          <a:lstStyle/>
          <a:p>
            <a:pPr marL="0" indent="0">
              <a:buNone/>
            </a:pPr>
            <a:r>
              <a:rPr lang="en-US" sz="1200" err="1">
                <a:solidFill>
                  <a:srgbClr val="113E67"/>
                </a:solidFill>
                <a:latin typeface=""/>
                <a:ea typeface="Calibri" pitchFamily="34" charset="-122"/>
                <a:cs typeface="Calibri" pitchFamily="34" charset="-120"/>
              </a:rPr>
              <a:t>CalMHSA</a:t>
            </a:r>
            <a:r>
              <a:rPr lang="en-US" sz="1200">
                <a:solidFill>
                  <a:srgbClr val="113E67"/>
                </a:solidFill>
                <a:latin typeface=""/>
                <a:ea typeface="Calibri" pitchFamily="34" charset="-122"/>
                <a:cs typeface="Calibri" pitchFamily="34" charset="-120"/>
              </a:rPr>
              <a:t>  |  In partnership with the Department of Health Care Services</a:t>
            </a:r>
            <a:endParaRPr lang="en-US" sz="1200">
              <a:solidFill>
                <a:srgbClr val="113E67"/>
              </a:solidFill>
              <a:latin typeface=""/>
            </a:endParaRPr>
          </a:p>
        </p:txBody>
      </p:sp>
      <p:pic>
        <p:nvPicPr>
          <p:cNvPr id="11" name="Image 0">
            <a:extLst>
              <a:ext uri="{FF2B5EF4-FFF2-40B4-BE49-F238E27FC236}">
                <a16:creationId xmlns:a16="http://schemas.microsoft.com/office/drawing/2014/main" id="{23BF24D8-69CB-DDDD-D6AE-D9115173DB03}"/>
              </a:ext>
            </a:extLst>
          </p:cNvPr>
          <p:cNvPicPr>
            <a:picLocks noChangeAspect="1"/>
          </p:cNvPicPr>
          <p:nvPr/>
        </p:nvPicPr>
        <p:blipFill>
          <a:blip r:embed="rId4"/>
          <a:srcRect/>
          <a:stretch/>
        </p:blipFill>
        <p:spPr>
          <a:xfrm>
            <a:off x="5705856" y="870240"/>
            <a:ext cx="2889504" cy="2833080"/>
          </a:xfrm>
          <a:prstGeom prst="rect">
            <a:avLst/>
          </a:prstGeom>
        </p:spPr>
      </p:pic>
    </p:spTree>
    <p:extLst>
      <p:ext uri="{BB962C8B-B14F-4D97-AF65-F5344CB8AC3E}">
        <p14:creationId xmlns:p14="http://schemas.microsoft.com/office/powerpoint/2010/main" val="3433955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ctr"/>
          <a:lstStyle/>
          <a:p>
            <a:pPr marL="0" indent="0">
              <a:buNone/>
            </a:pPr>
            <a:r>
              <a:rPr lang="en-US" sz="1100" b="1" kern="0" spc="200">
                <a:solidFill>
                  <a:srgbClr val="D9734E"/>
                </a:solidFill>
                <a:latin typeface="Calibri" pitchFamily="34" charset="0"/>
                <a:ea typeface="Calibri" pitchFamily="34" charset="-122"/>
                <a:cs typeface="Calibri" pitchFamily="34" charset="-120"/>
              </a:rPr>
              <a:t>ABOUT THIS GUIDE</a:t>
            </a:r>
            <a:endParaRPr lang="en-US" sz="1100"/>
          </a:p>
        </p:txBody>
      </p:sp>
      <p:sp>
        <p:nvSpPr>
          <p:cNvPr id="3" name="Text 1"/>
          <p:cNvSpPr txBox="1"/>
          <p:nvPr/>
        </p:nvSpPr>
        <p:spPr>
          <a:xfrm>
            <a:off x="457200" y="566928"/>
            <a:ext cx="8229600" cy="640080"/>
          </a:xfrm>
          <a:prstGeom prst="rect">
            <a:avLst/>
          </a:prstGeom>
          <a:noFill/>
          <a:ln/>
        </p:spPr>
        <p:txBody>
          <a:bodyPr wrap="square" lIns="0" tIns="0" rIns="0" bIns="0" rtlCol="0" anchor="ctr"/>
          <a:lstStyle/>
          <a:p>
            <a:pPr marL="0" indent="0">
              <a:buNone/>
            </a:pPr>
            <a:r>
              <a:rPr lang="en-US" sz="3000">
                <a:solidFill>
                  <a:srgbClr val="113E67"/>
                </a:solidFill>
                <a:latin typeface=""/>
                <a:ea typeface="Cambria" pitchFamily="34" charset="-122"/>
                <a:cs typeface="Cambria" pitchFamily="34" charset="-120"/>
              </a:rPr>
              <a:t>Overview</a:t>
            </a:r>
            <a:endParaRPr lang="en-US" sz="3000">
              <a:solidFill>
                <a:srgbClr val="113E67"/>
              </a:solidFill>
              <a:latin typeface=""/>
            </a:endParaRPr>
          </a:p>
        </p:txBody>
      </p:sp>
      <p:sp>
        <p:nvSpPr>
          <p:cNvPr id="4" name="Text 2"/>
          <p:cNvSpPr txBox="1"/>
          <p:nvPr/>
        </p:nvSpPr>
        <p:spPr>
          <a:xfrm>
            <a:off x="457200" y="1417320"/>
            <a:ext cx="3840480" cy="3017520"/>
          </a:xfrm>
          <a:prstGeom prst="rect">
            <a:avLst/>
          </a:prstGeom>
          <a:noFill/>
          <a:ln/>
        </p:spPr>
        <p:txBody>
          <a:bodyPr wrap="square" lIns="0" tIns="0" rIns="0" bIns="0" rtlCol="0" anchor="t"/>
          <a:lstStyle/>
          <a:p>
            <a:pPr marL="0" indent="0">
              <a:lnSpc>
                <a:spcPct val="110000"/>
              </a:lnSpc>
              <a:spcAft>
                <a:spcPts val="1000"/>
              </a:spcAft>
              <a:buNone/>
            </a:pPr>
            <a:r>
              <a:rPr lang="en-US" sz="1400">
                <a:solidFill>
                  <a:srgbClr val="1F2A30"/>
                </a:solidFill>
                <a:latin typeface=""/>
                <a:ea typeface="Calibri" pitchFamily="34" charset="-122"/>
                <a:cs typeface="Calibri" pitchFamily="34" charset="-120"/>
              </a:rPr>
              <a:t>CalMHSA, in partnership with the Department of Health Care Services, has developed three short training videos designed for county behavioral health staff to collect clients’ housing status data.</a:t>
            </a:r>
            <a:endParaRPr lang="en-US" sz="1400">
              <a:latin typeface=""/>
            </a:endParaRPr>
          </a:p>
          <a:p>
            <a:pPr marL="0" indent="0">
              <a:lnSpc>
                <a:spcPct val="110000"/>
              </a:lnSpc>
              <a:buNone/>
            </a:pPr>
            <a:r>
              <a:rPr lang="en-US" sz="1400">
                <a:solidFill>
                  <a:srgbClr val="1F2A30"/>
                </a:solidFill>
                <a:latin typeface=""/>
                <a:ea typeface="Calibri" pitchFamily="34" charset="-122"/>
                <a:cs typeface="Calibri" pitchFamily="34" charset="-120"/>
              </a:rPr>
              <a:t>The videos cover Tracking Housing Status to Shape Policy; Documenting Housing Status; and HMIS and Why It Matters.</a:t>
            </a:r>
            <a:endParaRPr lang="en-US" sz="1400">
              <a:latin typeface=""/>
            </a:endParaRPr>
          </a:p>
        </p:txBody>
      </p:sp>
      <p:sp>
        <p:nvSpPr>
          <p:cNvPr id="5" name="Shape 3"/>
          <p:cNvSpPr/>
          <p:nvPr/>
        </p:nvSpPr>
        <p:spPr>
          <a:xfrm>
            <a:off x="4663440" y="1371600"/>
            <a:ext cx="4023360" cy="3291840"/>
          </a:xfrm>
          <a:prstGeom prst="roundRect">
            <a:avLst>
              <a:gd name="adj" fmla="val 2222"/>
            </a:avLst>
          </a:prstGeom>
          <a:solidFill>
            <a:srgbClr val="C1E8FB">
              <a:alpha val="40000"/>
            </a:srgbClr>
          </a:solidFill>
          <a:ln w="12700">
            <a:solidFill>
              <a:srgbClr val="EAF2F3"/>
            </a:solidFill>
            <a:prstDash val="solid"/>
          </a:ln>
        </p:spPr>
        <p:txBody>
          <a:bodyPr/>
          <a:lstStyle/>
          <a:p>
            <a:endParaRPr lang="en-US"/>
          </a:p>
        </p:txBody>
      </p:sp>
      <p:sp>
        <p:nvSpPr>
          <p:cNvPr id="6" name="Text 4"/>
          <p:cNvSpPr txBox="1"/>
          <p:nvPr/>
        </p:nvSpPr>
        <p:spPr>
          <a:xfrm>
            <a:off x="4892040" y="1536192"/>
            <a:ext cx="3657600" cy="320040"/>
          </a:xfrm>
          <a:prstGeom prst="rect">
            <a:avLst/>
          </a:prstGeom>
          <a:noFill/>
          <a:ln/>
        </p:spPr>
        <p:txBody>
          <a:bodyPr wrap="square" lIns="0" tIns="0" rIns="0" bIns="0" rtlCol="0" anchor="ctr"/>
          <a:lstStyle/>
          <a:p>
            <a:pPr marL="0" indent="0">
              <a:buNone/>
            </a:pPr>
            <a:r>
              <a:rPr lang="en-US" sz="1400" b="1">
                <a:solidFill>
                  <a:srgbClr val="113E67"/>
                </a:solidFill>
                <a:latin typeface=""/>
                <a:ea typeface="Calibri" pitchFamily="34" charset="-122"/>
                <a:cs typeface="Calibri" pitchFamily="34" charset="-120"/>
              </a:rPr>
              <a:t>This guide explains each video, including:</a:t>
            </a:r>
            <a:endParaRPr lang="en-US" sz="1400">
              <a:solidFill>
                <a:srgbClr val="113E67"/>
              </a:solidFill>
              <a:latin typeface=""/>
            </a:endParaRPr>
          </a:p>
        </p:txBody>
      </p:sp>
      <p:sp>
        <p:nvSpPr>
          <p:cNvPr id="9" name="Text 6"/>
          <p:cNvSpPr txBox="1"/>
          <p:nvPr/>
        </p:nvSpPr>
        <p:spPr>
          <a:xfrm>
            <a:off x="5532120" y="1965960"/>
            <a:ext cx="3017520" cy="548640"/>
          </a:xfrm>
          <a:prstGeom prst="rect">
            <a:avLst/>
          </a:prstGeom>
          <a:noFill/>
          <a:ln/>
        </p:spPr>
        <p:txBody>
          <a:bodyPr wrap="square" lIns="0" tIns="0" rIns="0" bIns="0" rtlCol="0" anchor="ctr"/>
          <a:lstStyle/>
          <a:p>
            <a:pPr marL="0" indent="0">
              <a:buNone/>
            </a:pPr>
            <a:r>
              <a:rPr lang="en-US" sz="1400">
                <a:solidFill>
                  <a:srgbClr val="1F2A30"/>
                </a:solidFill>
                <a:latin typeface=""/>
                <a:ea typeface="Calibri" pitchFamily="34" charset="-122"/>
                <a:cs typeface="Calibri" pitchFamily="34" charset="-120"/>
              </a:rPr>
              <a:t>Intended audiences for each video</a:t>
            </a:r>
            <a:endParaRPr lang="en-US" sz="1400">
              <a:latin typeface=""/>
            </a:endParaRPr>
          </a:p>
        </p:txBody>
      </p:sp>
      <p:sp>
        <p:nvSpPr>
          <p:cNvPr id="12" name="Text 8"/>
          <p:cNvSpPr txBox="1"/>
          <p:nvPr/>
        </p:nvSpPr>
        <p:spPr>
          <a:xfrm>
            <a:off x="5532120" y="2624328"/>
            <a:ext cx="3017520" cy="548640"/>
          </a:xfrm>
          <a:prstGeom prst="rect">
            <a:avLst/>
          </a:prstGeom>
          <a:noFill/>
          <a:ln/>
        </p:spPr>
        <p:txBody>
          <a:bodyPr wrap="square" lIns="0" tIns="0" rIns="0" bIns="0" rtlCol="0" anchor="ctr"/>
          <a:lstStyle/>
          <a:p>
            <a:pPr marL="0" indent="0">
              <a:buNone/>
            </a:pPr>
            <a:r>
              <a:rPr lang="en-US" sz="1400">
                <a:solidFill>
                  <a:srgbClr val="1F2A30"/>
                </a:solidFill>
                <a:latin typeface=""/>
                <a:ea typeface="Calibri" pitchFamily="34" charset="-122"/>
                <a:cs typeface="Calibri" pitchFamily="34" charset="-120"/>
              </a:rPr>
              <a:t>How to frame the videos before viewing</a:t>
            </a:r>
            <a:endParaRPr lang="en-US" sz="1400">
              <a:latin typeface=""/>
            </a:endParaRPr>
          </a:p>
        </p:txBody>
      </p:sp>
      <p:sp>
        <p:nvSpPr>
          <p:cNvPr id="15" name="Text 10"/>
          <p:cNvSpPr txBox="1"/>
          <p:nvPr/>
        </p:nvSpPr>
        <p:spPr>
          <a:xfrm>
            <a:off x="5532120" y="3282696"/>
            <a:ext cx="3017520" cy="548640"/>
          </a:xfrm>
          <a:prstGeom prst="rect">
            <a:avLst/>
          </a:prstGeom>
          <a:noFill/>
          <a:ln/>
        </p:spPr>
        <p:txBody>
          <a:bodyPr wrap="square" lIns="0" tIns="0" rIns="0" bIns="0" rtlCol="0" anchor="ctr"/>
          <a:lstStyle/>
          <a:p>
            <a:pPr marL="0" indent="0">
              <a:buNone/>
            </a:pPr>
            <a:r>
              <a:rPr lang="en-US" sz="1400">
                <a:solidFill>
                  <a:srgbClr val="1F2A30"/>
                </a:solidFill>
                <a:latin typeface=""/>
                <a:ea typeface="Calibri" pitchFamily="34" charset="-122"/>
                <a:cs typeface="Calibri" pitchFamily="34" charset="-120"/>
              </a:rPr>
              <a:t>How to follow up and facilitate discussion after viewing</a:t>
            </a:r>
            <a:endParaRPr lang="en-US" sz="1400">
              <a:latin typeface=""/>
            </a:endParaRPr>
          </a:p>
        </p:txBody>
      </p:sp>
      <p:sp>
        <p:nvSpPr>
          <p:cNvPr id="18" name="Text 12"/>
          <p:cNvSpPr txBox="1"/>
          <p:nvPr/>
        </p:nvSpPr>
        <p:spPr>
          <a:xfrm>
            <a:off x="5532120" y="3941064"/>
            <a:ext cx="3017520" cy="548640"/>
          </a:xfrm>
          <a:prstGeom prst="rect">
            <a:avLst/>
          </a:prstGeom>
          <a:noFill/>
          <a:ln/>
        </p:spPr>
        <p:txBody>
          <a:bodyPr wrap="square" lIns="0" tIns="0" rIns="0" bIns="0" rtlCol="0" anchor="ctr"/>
          <a:lstStyle/>
          <a:p>
            <a:pPr marL="0" indent="0">
              <a:buNone/>
            </a:pPr>
            <a:r>
              <a:rPr lang="en-US" sz="1400">
                <a:solidFill>
                  <a:srgbClr val="1F2A30"/>
                </a:solidFill>
                <a:latin typeface=""/>
                <a:ea typeface="Calibri" pitchFamily="34" charset="-122"/>
                <a:cs typeface="Calibri" pitchFamily="34" charset="-120"/>
              </a:rPr>
              <a:t>Additional tools and resources for deeper understanding</a:t>
            </a:r>
            <a:endParaRPr lang="en-US" sz="1400">
              <a:latin typeface=""/>
            </a:endParaRPr>
          </a:p>
        </p:txBody>
      </p:sp>
      <p:pic>
        <p:nvPicPr>
          <p:cNvPr id="19" name="Image 0">
            <a:extLst>
              <a:ext uri="{FF2B5EF4-FFF2-40B4-BE49-F238E27FC236}">
                <a16:creationId xmlns:a16="http://schemas.microsoft.com/office/drawing/2014/main" id="{5A17B7F9-0C49-22B3-B8F5-695FC713A69C}"/>
              </a:ext>
            </a:extLst>
          </p:cNvPr>
          <p:cNvPicPr>
            <a:picLocks noChangeAspect="1"/>
          </p:cNvPicPr>
          <p:nvPr/>
        </p:nvPicPr>
        <p:blipFill>
          <a:blip r:embed="rId4"/>
          <a:srcRect/>
          <a:stretch/>
        </p:blipFill>
        <p:spPr>
          <a:xfrm>
            <a:off x="4802405" y="1958741"/>
            <a:ext cx="638275" cy="589176"/>
          </a:xfrm>
          <a:prstGeom prst="rect">
            <a:avLst/>
          </a:prstGeom>
        </p:spPr>
      </p:pic>
      <p:pic>
        <p:nvPicPr>
          <p:cNvPr id="20" name="Image 1">
            <a:extLst>
              <a:ext uri="{FF2B5EF4-FFF2-40B4-BE49-F238E27FC236}">
                <a16:creationId xmlns:a16="http://schemas.microsoft.com/office/drawing/2014/main" id="{F308370C-3D90-3FC8-9C06-533333F7E75A}"/>
              </a:ext>
            </a:extLst>
          </p:cNvPr>
          <p:cNvPicPr>
            <a:picLocks noChangeAspect="1"/>
          </p:cNvPicPr>
          <p:nvPr/>
        </p:nvPicPr>
        <p:blipFill>
          <a:blip r:embed="rId5"/>
          <a:srcRect/>
          <a:stretch/>
        </p:blipFill>
        <p:spPr>
          <a:xfrm>
            <a:off x="4809393" y="2576802"/>
            <a:ext cx="599258" cy="638275"/>
          </a:xfrm>
          <a:prstGeom prst="rect">
            <a:avLst/>
          </a:prstGeom>
        </p:spPr>
      </p:pic>
      <p:pic>
        <p:nvPicPr>
          <p:cNvPr id="21" name="Image 2">
            <a:extLst>
              <a:ext uri="{FF2B5EF4-FFF2-40B4-BE49-F238E27FC236}">
                <a16:creationId xmlns:a16="http://schemas.microsoft.com/office/drawing/2014/main" id="{A0224963-4693-6BF9-D89E-ACA379FE6337}"/>
              </a:ext>
            </a:extLst>
          </p:cNvPr>
          <p:cNvPicPr>
            <a:picLocks noChangeAspect="1"/>
          </p:cNvPicPr>
          <p:nvPr/>
        </p:nvPicPr>
        <p:blipFill>
          <a:blip r:embed="rId6"/>
          <a:srcRect/>
          <a:stretch/>
        </p:blipFill>
        <p:spPr>
          <a:xfrm>
            <a:off x="4809393" y="3235170"/>
            <a:ext cx="599258" cy="638275"/>
          </a:xfrm>
          <a:prstGeom prst="rect">
            <a:avLst/>
          </a:prstGeom>
        </p:spPr>
      </p:pic>
      <p:pic>
        <p:nvPicPr>
          <p:cNvPr id="22" name="Image 3">
            <a:extLst>
              <a:ext uri="{FF2B5EF4-FFF2-40B4-BE49-F238E27FC236}">
                <a16:creationId xmlns:a16="http://schemas.microsoft.com/office/drawing/2014/main" id="{B9B5A27A-A328-996D-AAF3-5B709D335B93}"/>
              </a:ext>
            </a:extLst>
          </p:cNvPr>
          <p:cNvPicPr>
            <a:picLocks noChangeAspect="1"/>
          </p:cNvPicPr>
          <p:nvPr/>
        </p:nvPicPr>
        <p:blipFill>
          <a:blip r:embed="rId7"/>
          <a:srcRect/>
          <a:stretch/>
        </p:blipFill>
        <p:spPr>
          <a:xfrm>
            <a:off x="4809393" y="3893538"/>
            <a:ext cx="599258" cy="638275"/>
          </a:xfrm>
          <a:prstGeom prst="rect">
            <a:avLst/>
          </a:prstGeom>
        </p:spPr>
      </p:pic>
    </p:spTree>
    <p:extLst>
      <p:ext uri="{BB962C8B-B14F-4D97-AF65-F5344CB8AC3E}">
        <p14:creationId xmlns:p14="http://schemas.microsoft.com/office/powerpoint/2010/main" val="167854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ctr"/>
          <a:lstStyle/>
          <a:p>
            <a:pPr marL="0" indent="0">
              <a:buNone/>
            </a:pPr>
            <a:r>
              <a:rPr lang="en-US" sz="1100" b="1" kern="0" spc="200">
                <a:solidFill>
                  <a:srgbClr val="D9734E"/>
                </a:solidFill>
                <a:latin typeface="Calibri" pitchFamily="34" charset="0"/>
                <a:ea typeface="Calibri" pitchFamily="34" charset="-122"/>
                <a:cs typeface="Calibri" pitchFamily="34" charset="-120"/>
              </a:rPr>
              <a:t>THE SERIES AT A GLANCE</a:t>
            </a:r>
            <a:endParaRPr lang="en-US" sz="1100"/>
          </a:p>
        </p:txBody>
      </p:sp>
      <p:sp>
        <p:nvSpPr>
          <p:cNvPr id="3" name="Text 1"/>
          <p:cNvSpPr txBox="1"/>
          <p:nvPr/>
        </p:nvSpPr>
        <p:spPr>
          <a:xfrm>
            <a:off x="457200" y="566928"/>
            <a:ext cx="8229600" cy="640080"/>
          </a:xfrm>
          <a:prstGeom prst="rect">
            <a:avLst/>
          </a:prstGeom>
          <a:noFill/>
          <a:ln/>
        </p:spPr>
        <p:txBody>
          <a:bodyPr wrap="square" lIns="0" tIns="0" rIns="0" bIns="0" rtlCol="0" anchor="ctr"/>
          <a:lstStyle/>
          <a:p>
            <a:pPr marL="0" indent="0">
              <a:buNone/>
            </a:pPr>
            <a:r>
              <a:rPr lang="en-US" sz="3000">
                <a:solidFill>
                  <a:srgbClr val="113E67"/>
                </a:solidFill>
                <a:latin typeface=""/>
                <a:ea typeface="Cambria" pitchFamily="34" charset="-122"/>
                <a:cs typeface="Cambria" pitchFamily="34" charset="-120"/>
              </a:rPr>
              <a:t>Three Videos, Three Audiences</a:t>
            </a:r>
            <a:endParaRPr lang="en-US" sz="3000">
              <a:solidFill>
                <a:srgbClr val="113E67"/>
              </a:solidFill>
              <a:latin typeface=""/>
            </a:endParaRPr>
          </a:p>
        </p:txBody>
      </p:sp>
      <p:sp>
        <p:nvSpPr>
          <p:cNvPr id="4" name="Shape 2"/>
          <p:cNvSpPr/>
          <p:nvPr/>
        </p:nvSpPr>
        <p:spPr>
          <a:xfrm>
            <a:off x="457200" y="1371600"/>
            <a:ext cx="2651760" cy="3337560"/>
          </a:xfrm>
          <a:prstGeom prst="roundRect">
            <a:avLst>
              <a:gd name="adj" fmla="val 2759"/>
            </a:avLst>
          </a:prstGeom>
          <a:solidFill>
            <a:srgbClr val="C1E8FB">
              <a:alpha val="40000"/>
            </a:srgbClr>
          </a:solidFill>
          <a:ln w="12700">
            <a:solidFill>
              <a:srgbClr val="EAF2F3"/>
            </a:solidFill>
            <a:prstDash val="solid"/>
          </a:ln>
        </p:spPr>
        <p:txBody>
          <a:bodyPr/>
          <a:lstStyle/>
          <a:p>
            <a:endParaRPr lang="en-US"/>
          </a:p>
        </p:txBody>
      </p:sp>
      <p:sp>
        <p:nvSpPr>
          <p:cNvPr id="5" name="Text 3"/>
          <p:cNvSpPr txBox="1"/>
          <p:nvPr/>
        </p:nvSpPr>
        <p:spPr>
          <a:xfrm>
            <a:off x="640080" y="1508760"/>
            <a:ext cx="914400" cy="502920"/>
          </a:xfrm>
          <a:prstGeom prst="rect">
            <a:avLst/>
          </a:prstGeom>
          <a:noFill/>
          <a:ln/>
        </p:spPr>
        <p:txBody>
          <a:bodyPr wrap="square" lIns="0" tIns="0" rIns="0" bIns="0" rtlCol="0" anchor="ctr"/>
          <a:lstStyle/>
          <a:p>
            <a:pPr marL="0" indent="0">
              <a:buNone/>
            </a:pPr>
            <a:r>
              <a:rPr lang="en-US" sz="3000" b="1">
                <a:solidFill>
                  <a:srgbClr val="D9734E"/>
                </a:solidFill>
                <a:latin typeface=""/>
                <a:ea typeface="Cambria" pitchFamily="34" charset="-122"/>
                <a:cs typeface="Cambria" pitchFamily="34" charset="-120"/>
              </a:rPr>
              <a:t>01</a:t>
            </a:r>
            <a:endParaRPr lang="en-US" sz="3000">
              <a:latin typeface=""/>
            </a:endParaRPr>
          </a:p>
        </p:txBody>
      </p:sp>
      <p:sp>
        <p:nvSpPr>
          <p:cNvPr id="11" name="Shape 9"/>
          <p:cNvSpPr/>
          <p:nvPr/>
        </p:nvSpPr>
        <p:spPr>
          <a:xfrm>
            <a:off x="3291840" y="1371600"/>
            <a:ext cx="2651760" cy="3337560"/>
          </a:xfrm>
          <a:prstGeom prst="roundRect">
            <a:avLst>
              <a:gd name="adj" fmla="val 2759"/>
            </a:avLst>
          </a:prstGeom>
          <a:solidFill>
            <a:srgbClr val="C1E8FB">
              <a:alpha val="40000"/>
            </a:srgbClr>
          </a:solidFill>
          <a:ln w="12700">
            <a:solidFill>
              <a:srgbClr val="EAF2F3"/>
            </a:solidFill>
            <a:prstDash val="solid"/>
          </a:ln>
        </p:spPr>
        <p:txBody>
          <a:bodyPr/>
          <a:lstStyle/>
          <a:p>
            <a:endParaRPr lang="en-US"/>
          </a:p>
        </p:txBody>
      </p:sp>
      <p:sp>
        <p:nvSpPr>
          <p:cNvPr id="12" name="Text 10"/>
          <p:cNvSpPr txBox="1"/>
          <p:nvPr/>
        </p:nvSpPr>
        <p:spPr>
          <a:xfrm>
            <a:off x="3474720" y="1508760"/>
            <a:ext cx="914400" cy="502920"/>
          </a:xfrm>
          <a:prstGeom prst="rect">
            <a:avLst/>
          </a:prstGeom>
          <a:noFill/>
          <a:ln/>
        </p:spPr>
        <p:txBody>
          <a:bodyPr wrap="square" lIns="0" tIns="0" rIns="0" bIns="0" rtlCol="0" anchor="ctr"/>
          <a:lstStyle/>
          <a:p>
            <a:pPr marL="0" indent="0">
              <a:buNone/>
            </a:pPr>
            <a:r>
              <a:rPr lang="en-US" sz="3000" b="1">
                <a:solidFill>
                  <a:srgbClr val="D9734E"/>
                </a:solidFill>
                <a:latin typeface=""/>
                <a:ea typeface="Cambria" pitchFamily="34" charset="-122"/>
                <a:cs typeface="Cambria" pitchFamily="34" charset="-120"/>
              </a:rPr>
              <a:t>02</a:t>
            </a:r>
            <a:endParaRPr lang="en-US" sz="3000">
              <a:latin typeface=""/>
            </a:endParaRPr>
          </a:p>
        </p:txBody>
      </p:sp>
      <p:sp>
        <p:nvSpPr>
          <p:cNvPr id="13" name="Text 11"/>
          <p:cNvSpPr txBox="1"/>
          <p:nvPr/>
        </p:nvSpPr>
        <p:spPr>
          <a:xfrm>
            <a:off x="640080" y="2011680"/>
            <a:ext cx="2286000" cy="777240"/>
          </a:xfrm>
          <a:prstGeom prst="rect">
            <a:avLst/>
          </a:prstGeom>
          <a:noFill/>
          <a:ln/>
        </p:spPr>
        <p:txBody>
          <a:bodyPr wrap="square" lIns="0" tIns="0" rIns="0" bIns="0" rtlCol="0" anchor="t"/>
          <a:lstStyle/>
          <a:p>
            <a:r>
              <a:rPr lang="en-US" sz="1400" b="1">
                <a:solidFill>
                  <a:srgbClr val="113E67"/>
                </a:solidFill>
                <a:latin typeface=""/>
                <a:ea typeface="Cambria"/>
                <a:cs typeface="Cambria" pitchFamily="34" charset="-120"/>
              </a:rPr>
              <a:t>Tracking Housing Status to Shape Policy</a:t>
            </a:r>
            <a:endParaRPr lang="en-US" sz="1400">
              <a:solidFill>
                <a:srgbClr val="113E67"/>
              </a:solidFill>
              <a:latin typeface=""/>
            </a:endParaRPr>
          </a:p>
        </p:txBody>
      </p:sp>
      <p:sp>
        <p:nvSpPr>
          <p:cNvPr id="14" name="Text 12"/>
          <p:cNvSpPr txBox="1"/>
          <p:nvPr/>
        </p:nvSpPr>
        <p:spPr>
          <a:xfrm>
            <a:off x="640080" y="2834640"/>
            <a:ext cx="228600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WHO IT'S FOR</a:t>
            </a:r>
            <a:endParaRPr lang="en-US" sz="1000"/>
          </a:p>
        </p:txBody>
      </p:sp>
      <p:sp>
        <p:nvSpPr>
          <p:cNvPr id="15" name="Text 13"/>
          <p:cNvSpPr txBox="1"/>
          <p:nvPr/>
        </p:nvSpPr>
        <p:spPr>
          <a:xfrm>
            <a:off x="640080" y="3063240"/>
            <a:ext cx="2286000" cy="685800"/>
          </a:xfrm>
          <a:prstGeom prst="rect">
            <a:avLst/>
          </a:prstGeom>
          <a:noFill/>
          <a:ln/>
        </p:spPr>
        <p:txBody>
          <a:bodyPr wrap="square" lIns="0" tIns="0" rIns="0" bIns="0" rtlCol="0" anchor="t"/>
          <a:lstStyle/>
          <a:p>
            <a:pPr marL="0" indent="0">
              <a:buNone/>
            </a:pPr>
            <a:r>
              <a:rPr lang="en-US" sz="1200">
                <a:solidFill>
                  <a:srgbClr val="1F2A30"/>
                </a:solidFill>
                <a:latin typeface=""/>
                <a:ea typeface="Calibri" pitchFamily="34" charset="-122"/>
                <a:cs typeface="Calibri" pitchFamily="34" charset="-120"/>
              </a:rPr>
              <a:t>BH directors, managers, department leadership, and directors of contracted providers</a:t>
            </a:r>
            <a:endParaRPr lang="en-US" sz="1200">
              <a:latin typeface=""/>
            </a:endParaRPr>
          </a:p>
        </p:txBody>
      </p:sp>
      <p:sp>
        <p:nvSpPr>
          <p:cNvPr id="16" name="Text 14"/>
          <p:cNvSpPr txBox="1"/>
          <p:nvPr/>
        </p:nvSpPr>
        <p:spPr>
          <a:xfrm>
            <a:off x="640080" y="3749040"/>
            <a:ext cx="228600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BEST USED FOR</a:t>
            </a:r>
            <a:endParaRPr lang="en-US" sz="1000"/>
          </a:p>
        </p:txBody>
      </p:sp>
      <p:sp>
        <p:nvSpPr>
          <p:cNvPr id="17" name="Text 15"/>
          <p:cNvSpPr txBox="1"/>
          <p:nvPr/>
        </p:nvSpPr>
        <p:spPr>
          <a:xfrm>
            <a:off x="640080" y="3977640"/>
            <a:ext cx="2286000" cy="594360"/>
          </a:xfrm>
          <a:prstGeom prst="rect">
            <a:avLst/>
          </a:prstGeom>
          <a:noFill/>
          <a:ln/>
        </p:spPr>
        <p:txBody>
          <a:bodyPr wrap="square" lIns="0" tIns="0" rIns="0" bIns="0" rtlCol="0" anchor="t"/>
          <a:lstStyle/>
          <a:p>
            <a:pPr marL="0" indent="0">
              <a:buNone/>
            </a:pPr>
            <a:r>
              <a:rPr lang="en-US" sz="1200">
                <a:solidFill>
                  <a:srgbClr val="1F2A30"/>
                </a:solidFill>
                <a:latin typeface=""/>
                <a:ea typeface="Calibri" pitchFamily="34" charset="-122"/>
                <a:cs typeface="Calibri" pitchFamily="34" charset="-120"/>
              </a:rPr>
              <a:t>Leadership team meetings, followed by discussion</a:t>
            </a:r>
            <a:endParaRPr lang="en-US" sz="1200">
              <a:latin typeface=""/>
            </a:endParaRPr>
          </a:p>
        </p:txBody>
      </p:sp>
      <p:sp>
        <p:nvSpPr>
          <p:cNvPr id="18" name="Shape 16"/>
          <p:cNvSpPr/>
          <p:nvPr/>
        </p:nvSpPr>
        <p:spPr>
          <a:xfrm>
            <a:off x="6126480" y="1371600"/>
            <a:ext cx="2651760" cy="3337560"/>
          </a:xfrm>
          <a:prstGeom prst="roundRect">
            <a:avLst>
              <a:gd name="adj" fmla="val 2759"/>
            </a:avLst>
          </a:prstGeom>
          <a:solidFill>
            <a:srgbClr val="C1E8FB">
              <a:alpha val="40000"/>
            </a:srgbClr>
          </a:solidFill>
          <a:ln w="12700">
            <a:solidFill>
              <a:srgbClr val="EAF2F3"/>
            </a:solidFill>
            <a:prstDash val="solid"/>
          </a:ln>
        </p:spPr>
        <p:txBody>
          <a:bodyPr/>
          <a:lstStyle/>
          <a:p>
            <a:endParaRPr lang="en-US"/>
          </a:p>
        </p:txBody>
      </p:sp>
      <p:sp>
        <p:nvSpPr>
          <p:cNvPr id="19" name="Text 17"/>
          <p:cNvSpPr txBox="1"/>
          <p:nvPr/>
        </p:nvSpPr>
        <p:spPr>
          <a:xfrm>
            <a:off x="6309360" y="1508760"/>
            <a:ext cx="914400" cy="502920"/>
          </a:xfrm>
          <a:prstGeom prst="rect">
            <a:avLst/>
          </a:prstGeom>
          <a:noFill/>
          <a:ln/>
        </p:spPr>
        <p:txBody>
          <a:bodyPr wrap="square" lIns="0" tIns="0" rIns="0" bIns="0" rtlCol="0" anchor="ctr"/>
          <a:lstStyle/>
          <a:p>
            <a:pPr marL="0" indent="0">
              <a:buNone/>
            </a:pPr>
            <a:r>
              <a:rPr lang="en-US" sz="3000" b="1">
                <a:solidFill>
                  <a:srgbClr val="D9734E"/>
                </a:solidFill>
                <a:latin typeface=""/>
                <a:ea typeface="Cambria" pitchFamily="34" charset="-122"/>
                <a:cs typeface="Cambria" pitchFamily="34" charset="-120"/>
              </a:rPr>
              <a:t>03</a:t>
            </a:r>
            <a:endParaRPr lang="en-US" sz="3000">
              <a:latin typeface=""/>
            </a:endParaRPr>
          </a:p>
        </p:txBody>
      </p:sp>
      <p:sp>
        <p:nvSpPr>
          <p:cNvPr id="20" name="Text 18"/>
          <p:cNvSpPr txBox="1"/>
          <p:nvPr/>
        </p:nvSpPr>
        <p:spPr>
          <a:xfrm>
            <a:off x="6309360" y="2011680"/>
            <a:ext cx="2286000" cy="777240"/>
          </a:xfrm>
          <a:prstGeom prst="rect">
            <a:avLst/>
          </a:prstGeom>
          <a:noFill/>
          <a:ln/>
        </p:spPr>
        <p:txBody>
          <a:bodyPr wrap="square" lIns="0" tIns="0" rIns="0" bIns="0" rtlCol="0" anchor="t"/>
          <a:lstStyle/>
          <a:p>
            <a:r>
              <a:rPr lang="en-US" sz="1400" b="1">
                <a:solidFill>
                  <a:srgbClr val="113E67"/>
                </a:solidFill>
                <a:latin typeface=""/>
                <a:ea typeface="Cambria"/>
                <a:cs typeface="Cambria" pitchFamily="34" charset="-120"/>
              </a:rPr>
              <a:t>HMIS and Why It Matters</a:t>
            </a:r>
            <a:endParaRPr lang="en-US" sz="1400">
              <a:solidFill>
                <a:srgbClr val="113E67"/>
              </a:solidFill>
              <a:latin typeface=""/>
              <a:ea typeface="Cambria"/>
            </a:endParaRPr>
          </a:p>
        </p:txBody>
      </p:sp>
      <p:sp>
        <p:nvSpPr>
          <p:cNvPr id="21" name="Text 19"/>
          <p:cNvSpPr txBox="1"/>
          <p:nvPr/>
        </p:nvSpPr>
        <p:spPr>
          <a:xfrm>
            <a:off x="6309360" y="2834640"/>
            <a:ext cx="228600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WHO IT'S FOR</a:t>
            </a:r>
            <a:endParaRPr lang="en-US" sz="1000"/>
          </a:p>
        </p:txBody>
      </p:sp>
      <p:sp>
        <p:nvSpPr>
          <p:cNvPr id="22" name="Text 20"/>
          <p:cNvSpPr txBox="1"/>
          <p:nvPr/>
        </p:nvSpPr>
        <p:spPr>
          <a:xfrm>
            <a:off x="6309360" y="3063240"/>
            <a:ext cx="2286000" cy="685800"/>
          </a:xfrm>
          <a:prstGeom prst="rect">
            <a:avLst/>
          </a:prstGeom>
          <a:noFill/>
          <a:ln/>
        </p:spPr>
        <p:txBody>
          <a:bodyPr wrap="square" lIns="0" tIns="0" rIns="0" bIns="0" rtlCol="0" anchor="t"/>
          <a:lstStyle/>
          <a:p>
            <a:pPr marL="0" indent="0">
              <a:buNone/>
            </a:pPr>
            <a:r>
              <a:rPr lang="en-US" sz="1200">
                <a:solidFill>
                  <a:srgbClr val="1F2A30"/>
                </a:solidFill>
                <a:latin typeface=""/>
                <a:ea typeface="Calibri" pitchFamily="34" charset="-122"/>
                <a:cs typeface="Calibri" pitchFamily="34" charset="-120"/>
              </a:rPr>
              <a:t>BH directors, managers, contracted providers, and frontline staff</a:t>
            </a:r>
            <a:endParaRPr lang="en-US" sz="1200">
              <a:latin typeface=""/>
            </a:endParaRPr>
          </a:p>
        </p:txBody>
      </p:sp>
      <p:sp>
        <p:nvSpPr>
          <p:cNvPr id="23" name="Text 21"/>
          <p:cNvSpPr txBox="1"/>
          <p:nvPr/>
        </p:nvSpPr>
        <p:spPr>
          <a:xfrm>
            <a:off x="6309360" y="3749040"/>
            <a:ext cx="228600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BEST USED FOR</a:t>
            </a:r>
            <a:endParaRPr lang="en-US" sz="1000"/>
          </a:p>
        </p:txBody>
      </p:sp>
      <p:sp>
        <p:nvSpPr>
          <p:cNvPr id="24" name="Text 22"/>
          <p:cNvSpPr txBox="1"/>
          <p:nvPr/>
        </p:nvSpPr>
        <p:spPr>
          <a:xfrm>
            <a:off x="6309360" y="3977640"/>
            <a:ext cx="2286000" cy="594360"/>
          </a:xfrm>
          <a:prstGeom prst="rect">
            <a:avLst/>
          </a:prstGeom>
          <a:noFill/>
          <a:ln/>
        </p:spPr>
        <p:txBody>
          <a:bodyPr wrap="square" lIns="0" tIns="0" rIns="0" bIns="0" rtlCol="0" anchor="t"/>
          <a:lstStyle/>
          <a:p>
            <a:pPr marL="0" indent="0">
              <a:buNone/>
            </a:pPr>
            <a:r>
              <a:rPr lang="en-US" sz="1200">
                <a:solidFill>
                  <a:srgbClr val="1F2A30"/>
                </a:solidFill>
                <a:latin typeface=""/>
                <a:ea typeface="Calibri" pitchFamily="34" charset="-122"/>
                <a:cs typeface="Calibri" pitchFamily="34" charset="-120"/>
              </a:rPr>
              <a:t>Any team that collects or enters housing data</a:t>
            </a:r>
            <a:endParaRPr lang="en-US" sz="1200">
              <a:latin typeface=""/>
            </a:endParaRPr>
          </a:p>
        </p:txBody>
      </p:sp>
      <p:sp>
        <p:nvSpPr>
          <p:cNvPr id="25" name="Text 4">
            <a:extLst>
              <a:ext uri="{FF2B5EF4-FFF2-40B4-BE49-F238E27FC236}">
                <a16:creationId xmlns:a16="http://schemas.microsoft.com/office/drawing/2014/main" id="{2E4CDEE9-72A6-E96D-120B-24D80518A8A9}"/>
              </a:ext>
            </a:extLst>
          </p:cNvPr>
          <p:cNvSpPr txBox="1"/>
          <p:nvPr/>
        </p:nvSpPr>
        <p:spPr>
          <a:xfrm>
            <a:off x="3474720" y="2011680"/>
            <a:ext cx="2286000" cy="777240"/>
          </a:xfrm>
          <a:prstGeom prst="rect">
            <a:avLst/>
          </a:prstGeom>
          <a:noFill/>
          <a:ln/>
        </p:spPr>
        <p:txBody>
          <a:bodyPr wrap="square" lIns="0" tIns="0" rIns="0" bIns="0" rtlCol="0" anchor="t"/>
          <a:lstStyle/>
          <a:p>
            <a:pPr marL="0" indent="0">
              <a:buNone/>
            </a:pPr>
            <a:r>
              <a:rPr lang="en-US" sz="1400" b="1">
                <a:solidFill>
                  <a:srgbClr val="113E67"/>
                </a:solidFill>
                <a:latin typeface=""/>
                <a:ea typeface="Cambria" pitchFamily="34" charset="-122"/>
                <a:cs typeface="Cambria" pitchFamily="34" charset="-120"/>
              </a:rPr>
              <a:t>Documenting Housing Status</a:t>
            </a:r>
            <a:endParaRPr lang="en-US" sz="1400">
              <a:solidFill>
                <a:srgbClr val="113E67"/>
              </a:solidFill>
              <a:latin typeface=""/>
            </a:endParaRPr>
          </a:p>
        </p:txBody>
      </p:sp>
      <p:sp>
        <p:nvSpPr>
          <p:cNvPr id="26" name="Text 5">
            <a:extLst>
              <a:ext uri="{FF2B5EF4-FFF2-40B4-BE49-F238E27FC236}">
                <a16:creationId xmlns:a16="http://schemas.microsoft.com/office/drawing/2014/main" id="{30BD3C4A-1A1A-A48A-8DC2-1929868C005F}"/>
              </a:ext>
            </a:extLst>
          </p:cNvPr>
          <p:cNvSpPr txBox="1"/>
          <p:nvPr/>
        </p:nvSpPr>
        <p:spPr>
          <a:xfrm>
            <a:off x="3474720" y="2834640"/>
            <a:ext cx="228600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WHO IT'S FOR</a:t>
            </a:r>
            <a:endParaRPr lang="en-US" sz="1000"/>
          </a:p>
        </p:txBody>
      </p:sp>
      <p:sp>
        <p:nvSpPr>
          <p:cNvPr id="27" name="Text 6">
            <a:extLst>
              <a:ext uri="{FF2B5EF4-FFF2-40B4-BE49-F238E27FC236}">
                <a16:creationId xmlns:a16="http://schemas.microsoft.com/office/drawing/2014/main" id="{EB113E51-0F26-8266-246B-748908E5AD76}"/>
              </a:ext>
            </a:extLst>
          </p:cNvPr>
          <p:cNvSpPr txBox="1"/>
          <p:nvPr/>
        </p:nvSpPr>
        <p:spPr>
          <a:xfrm>
            <a:off x="3474720" y="3063240"/>
            <a:ext cx="2286000" cy="685800"/>
          </a:xfrm>
          <a:prstGeom prst="rect">
            <a:avLst/>
          </a:prstGeom>
          <a:noFill/>
          <a:ln/>
        </p:spPr>
        <p:txBody>
          <a:bodyPr wrap="square" lIns="0" tIns="0" rIns="0" bIns="0" rtlCol="0" anchor="t"/>
          <a:lstStyle/>
          <a:p>
            <a:pPr marL="0" indent="0">
              <a:buNone/>
            </a:pPr>
            <a:r>
              <a:rPr lang="en-US" sz="1200">
                <a:solidFill>
                  <a:srgbClr val="1F2A30"/>
                </a:solidFill>
                <a:latin typeface=""/>
                <a:ea typeface="Calibri" pitchFamily="34" charset="-122"/>
                <a:cs typeface="Calibri" pitchFamily="34" charset="-120"/>
              </a:rPr>
              <a:t>Intake workers, therapists, case managers, peer support specialists, and managers</a:t>
            </a:r>
            <a:endParaRPr lang="en-US" sz="1200">
              <a:latin typeface=""/>
            </a:endParaRPr>
          </a:p>
        </p:txBody>
      </p:sp>
      <p:sp>
        <p:nvSpPr>
          <p:cNvPr id="28" name="Text 7">
            <a:extLst>
              <a:ext uri="{FF2B5EF4-FFF2-40B4-BE49-F238E27FC236}">
                <a16:creationId xmlns:a16="http://schemas.microsoft.com/office/drawing/2014/main" id="{501500D8-E4B2-C2B5-D47D-BAC15DB002D9}"/>
              </a:ext>
            </a:extLst>
          </p:cNvPr>
          <p:cNvSpPr txBox="1"/>
          <p:nvPr/>
        </p:nvSpPr>
        <p:spPr>
          <a:xfrm>
            <a:off x="3474720" y="3749040"/>
            <a:ext cx="228600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BEST USED FOR</a:t>
            </a:r>
            <a:endParaRPr lang="en-US" sz="1000"/>
          </a:p>
        </p:txBody>
      </p:sp>
      <p:sp>
        <p:nvSpPr>
          <p:cNvPr id="29" name="Text 8">
            <a:extLst>
              <a:ext uri="{FF2B5EF4-FFF2-40B4-BE49-F238E27FC236}">
                <a16:creationId xmlns:a16="http://schemas.microsoft.com/office/drawing/2014/main" id="{06A8EB64-251A-70BB-24B4-892701D5AA44}"/>
              </a:ext>
            </a:extLst>
          </p:cNvPr>
          <p:cNvSpPr txBox="1"/>
          <p:nvPr/>
        </p:nvSpPr>
        <p:spPr>
          <a:xfrm>
            <a:off x="3474720" y="3977640"/>
            <a:ext cx="2286000" cy="594360"/>
          </a:xfrm>
          <a:prstGeom prst="rect">
            <a:avLst/>
          </a:prstGeom>
          <a:noFill/>
          <a:ln/>
        </p:spPr>
        <p:txBody>
          <a:bodyPr wrap="square" lIns="0" tIns="0" rIns="0" bIns="0" rtlCol="0" anchor="t"/>
          <a:lstStyle/>
          <a:p>
            <a:pPr marL="0" indent="0">
              <a:buNone/>
            </a:pPr>
            <a:r>
              <a:rPr lang="en-US" sz="1200">
                <a:solidFill>
                  <a:srgbClr val="1F2A30"/>
                </a:solidFill>
                <a:latin typeface=""/>
                <a:ea typeface="Calibri" pitchFamily="34" charset="-122"/>
                <a:cs typeface="Calibri" pitchFamily="34" charset="-120"/>
              </a:rPr>
              <a:t>Team meetings with frontline staff and new-hire onboarding</a:t>
            </a:r>
            <a:endParaRPr lang="en-US" sz="1200">
              <a:latin typeface=""/>
            </a:endParaRPr>
          </a:p>
        </p:txBody>
      </p:sp>
    </p:spTree>
    <p:extLst>
      <p:ext uri="{BB962C8B-B14F-4D97-AF65-F5344CB8AC3E}">
        <p14:creationId xmlns:p14="http://schemas.microsoft.com/office/powerpoint/2010/main" val="1123667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48640"/>
            <a:ext cx="2743200" cy="274320"/>
          </a:xfrm>
          <a:prstGeom prst="rect">
            <a:avLst/>
          </a:prstGeom>
          <a:noFill/>
          <a:ln/>
        </p:spPr>
        <p:txBody>
          <a:bodyPr wrap="square" lIns="0" tIns="0" rIns="0" bIns="0" rtlCol="0" anchor="ctr"/>
          <a:lstStyle/>
          <a:p>
            <a:pPr marL="0" indent="0">
              <a:buNone/>
            </a:pPr>
            <a:r>
              <a:rPr lang="en-US" sz="1200" b="1" kern="0" spc="300">
                <a:solidFill>
                  <a:srgbClr val="D9734E"/>
                </a:solidFill>
                <a:latin typeface="Calibri" pitchFamily="34" charset="0"/>
                <a:ea typeface="Calibri" pitchFamily="34" charset="-122"/>
                <a:cs typeface="Calibri" pitchFamily="34" charset="-120"/>
              </a:rPr>
              <a:t>VIDEO 1</a:t>
            </a:r>
            <a:endParaRPr lang="en-US" sz="1200"/>
          </a:p>
        </p:txBody>
      </p:sp>
      <p:sp>
        <p:nvSpPr>
          <p:cNvPr id="3" name="Text 1"/>
          <p:cNvSpPr txBox="1"/>
          <p:nvPr/>
        </p:nvSpPr>
        <p:spPr>
          <a:xfrm>
            <a:off x="502920" y="777240"/>
            <a:ext cx="2286000" cy="1005840"/>
          </a:xfrm>
          <a:prstGeom prst="rect">
            <a:avLst/>
          </a:prstGeom>
          <a:noFill/>
          <a:ln/>
        </p:spPr>
        <p:txBody>
          <a:bodyPr wrap="square" lIns="0" tIns="0" rIns="0" bIns="0" rtlCol="0" anchor="ctr"/>
          <a:lstStyle/>
          <a:p>
            <a:pPr marL="0" indent="0">
              <a:buNone/>
            </a:pPr>
            <a:r>
              <a:rPr lang="en-US" sz="7200" b="1">
                <a:solidFill>
                  <a:srgbClr val="D9734E"/>
                </a:solidFill>
                <a:latin typeface=""/>
                <a:ea typeface="Cambria" pitchFamily="34" charset="-122"/>
                <a:cs typeface="Cambria" pitchFamily="34" charset="-120"/>
              </a:rPr>
              <a:t>01</a:t>
            </a:r>
            <a:endParaRPr lang="en-US" sz="7200">
              <a:latin typeface=""/>
            </a:endParaRPr>
          </a:p>
        </p:txBody>
      </p:sp>
      <p:sp>
        <p:nvSpPr>
          <p:cNvPr id="4" name="Text 2"/>
          <p:cNvSpPr txBox="1"/>
          <p:nvPr/>
        </p:nvSpPr>
        <p:spPr>
          <a:xfrm>
            <a:off x="548640" y="1828800"/>
            <a:ext cx="4754880" cy="1188720"/>
          </a:xfrm>
          <a:prstGeom prst="rect">
            <a:avLst/>
          </a:prstGeom>
          <a:noFill/>
          <a:ln/>
        </p:spPr>
        <p:txBody>
          <a:bodyPr wrap="square" lIns="0" tIns="0" rIns="0" bIns="0" rtlCol="0" anchor="t"/>
          <a:lstStyle/>
          <a:p>
            <a:r>
              <a:rPr lang="en-US" sz="2800">
                <a:solidFill>
                  <a:srgbClr val="113E67"/>
                </a:solidFill>
                <a:latin typeface=""/>
                <a:ea typeface="Cambria"/>
              </a:rPr>
              <a:t>Tracking Housing Status to Shape Policy</a:t>
            </a:r>
            <a:endParaRPr lang="en-US" sz="2800">
              <a:solidFill>
                <a:srgbClr val="113E67"/>
              </a:solidFill>
              <a:latin typeface=""/>
              <a:ea typeface="Calibri"/>
              <a:cs typeface="Calibri"/>
            </a:endParaRPr>
          </a:p>
        </p:txBody>
      </p:sp>
      <p:sp>
        <p:nvSpPr>
          <p:cNvPr id="5" name="Text 3"/>
          <p:cNvSpPr txBox="1"/>
          <p:nvPr/>
        </p:nvSpPr>
        <p:spPr>
          <a:xfrm>
            <a:off x="548640" y="2849432"/>
            <a:ext cx="4754880" cy="685800"/>
          </a:xfrm>
          <a:prstGeom prst="rect">
            <a:avLst/>
          </a:prstGeom>
          <a:noFill/>
          <a:ln/>
        </p:spPr>
        <p:txBody>
          <a:bodyPr wrap="square" lIns="0" tIns="0" rIns="0" bIns="0" rtlCol="0" anchor="t"/>
          <a:lstStyle/>
          <a:p>
            <a:pPr marL="0" indent="0">
              <a:buNone/>
            </a:pPr>
            <a:r>
              <a:rPr lang="en-US" sz="1400" i="1">
                <a:solidFill>
                  <a:schemeClr val="bg2">
                    <a:lumMod val="25000"/>
                  </a:schemeClr>
                </a:solidFill>
                <a:latin typeface="Calibri" pitchFamily="34" charset="0"/>
                <a:ea typeface="Calibri" pitchFamily="34" charset="-122"/>
                <a:cs typeface="Calibri" pitchFamily="34" charset="-120"/>
              </a:rPr>
              <a:t>A tool for you and your leadership team to highlight why this work matters.</a:t>
            </a:r>
            <a:endParaRPr lang="en-US" sz="1400">
              <a:solidFill>
                <a:schemeClr val="bg2">
                  <a:lumMod val="25000"/>
                </a:schemeClr>
              </a:solidFill>
            </a:endParaRPr>
          </a:p>
        </p:txBody>
      </p:sp>
      <p:sp>
        <p:nvSpPr>
          <p:cNvPr id="8" name="Shape 5"/>
          <p:cNvSpPr/>
          <p:nvPr/>
        </p:nvSpPr>
        <p:spPr>
          <a:xfrm>
            <a:off x="5669280" y="548640"/>
            <a:ext cx="3017520" cy="4023360"/>
          </a:xfrm>
          <a:prstGeom prst="roundRect">
            <a:avLst>
              <a:gd name="adj" fmla="val 2424"/>
            </a:avLst>
          </a:prstGeom>
          <a:solidFill>
            <a:srgbClr val="FFFFFF"/>
          </a:solidFill>
          <a:ln w="12700">
            <a:solidFill>
              <a:srgbClr val="FFFFFF"/>
            </a:solidFill>
            <a:prstDash val="solid"/>
          </a:ln>
        </p:spPr>
        <p:txBody>
          <a:bodyPr/>
          <a:lstStyle/>
          <a:p>
            <a:endParaRPr lang="en-US"/>
          </a:p>
        </p:txBody>
      </p:sp>
      <p:sp>
        <p:nvSpPr>
          <p:cNvPr id="9" name="Text 6"/>
          <p:cNvSpPr txBox="1"/>
          <p:nvPr/>
        </p:nvSpPr>
        <p:spPr>
          <a:xfrm>
            <a:off x="5897880" y="777240"/>
            <a:ext cx="256032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WHO IT'S FOR</a:t>
            </a:r>
            <a:endParaRPr lang="en-US" sz="1000"/>
          </a:p>
        </p:txBody>
      </p:sp>
      <p:sp>
        <p:nvSpPr>
          <p:cNvPr id="10" name="Text 7"/>
          <p:cNvSpPr txBox="1"/>
          <p:nvPr/>
        </p:nvSpPr>
        <p:spPr>
          <a:xfrm>
            <a:off x="5897880" y="1024128"/>
            <a:ext cx="2606040" cy="1097280"/>
          </a:xfrm>
          <a:prstGeom prst="rect">
            <a:avLst/>
          </a:prstGeom>
          <a:noFill/>
          <a:ln/>
        </p:spPr>
        <p:txBody>
          <a:bodyPr wrap="square" lIns="0" tIns="0" rIns="0" bIns="0" rtlCol="0" anchor="t"/>
          <a:lstStyle/>
          <a:p>
            <a:pPr marL="0" indent="0">
              <a:buNone/>
            </a:pPr>
            <a:r>
              <a:rPr lang="en-US" sz="1300">
                <a:solidFill>
                  <a:srgbClr val="1F2A30"/>
                </a:solidFill>
                <a:latin typeface=""/>
                <a:ea typeface="Calibri" pitchFamily="34" charset="-122"/>
                <a:cs typeface="Calibri" pitchFamily="34" charset="-120"/>
              </a:rPr>
              <a:t>BH directors, managers, department leadership, and directors of contracted providers.</a:t>
            </a:r>
            <a:endParaRPr lang="en-US" sz="1300">
              <a:latin typeface=""/>
            </a:endParaRPr>
          </a:p>
        </p:txBody>
      </p:sp>
      <p:sp>
        <p:nvSpPr>
          <p:cNvPr id="11" name="Text 8"/>
          <p:cNvSpPr txBox="1"/>
          <p:nvPr/>
        </p:nvSpPr>
        <p:spPr>
          <a:xfrm>
            <a:off x="5897880" y="2194560"/>
            <a:ext cx="256032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WHEN TO USE IT</a:t>
            </a:r>
            <a:endParaRPr lang="en-US" sz="1000"/>
          </a:p>
        </p:txBody>
      </p:sp>
      <p:sp>
        <p:nvSpPr>
          <p:cNvPr id="12" name="Text 9"/>
          <p:cNvSpPr txBox="1"/>
          <p:nvPr/>
        </p:nvSpPr>
        <p:spPr>
          <a:xfrm>
            <a:off x="5897880" y="2441448"/>
            <a:ext cx="2606040" cy="914400"/>
          </a:xfrm>
          <a:prstGeom prst="rect">
            <a:avLst/>
          </a:prstGeom>
          <a:noFill/>
          <a:ln/>
        </p:spPr>
        <p:txBody>
          <a:bodyPr wrap="square" lIns="0" tIns="0" rIns="0" bIns="0" rtlCol="0" anchor="t"/>
          <a:lstStyle/>
          <a:p>
            <a:pPr marL="0" indent="0">
              <a:buNone/>
            </a:pPr>
            <a:r>
              <a:rPr lang="en-US" sz="1300">
                <a:solidFill>
                  <a:srgbClr val="1F2A30"/>
                </a:solidFill>
                <a:latin typeface=""/>
                <a:ea typeface="Calibri" pitchFamily="34" charset="-122"/>
                <a:cs typeface="Calibri" pitchFamily="34" charset="-120"/>
              </a:rPr>
              <a:t>A leadership team meeting, followed by a conversation on how to operationalize this work.</a:t>
            </a:r>
            <a:endParaRPr lang="en-US" sz="1300">
              <a:latin typeface=""/>
            </a:endParaRPr>
          </a:p>
        </p:txBody>
      </p:sp>
      <p:sp>
        <p:nvSpPr>
          <p:cNvPr id="13" name="Text 10"/>
          <p:cNvSpPr txBox="1"/>
          <p:nvPr/>
        </p:nvSpPr>
        <p:spPr>
          <a:xfrm>
            <a:off x="5897880" y="3429000"/>
            <a:ext cx="256032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VIDEO LINK</a:t>
            </a:r>
            <a:endParaRPr lang="en-US" sz="1000"/>
          </a:p>
        </p:txBody>
      </p:sp>
      <p:sp>
        <p:nvSpPr>
          <p:cNvPr id="14" name="Text 11"/>
          <p:cNvSpPr txBox="1"/>
          <p:nvPr/>
        </p:nvSpPr>
        <p:spPr>
          <a:xfrm>
            <a:off x="5897880" y="3675888"/>
            <a:ext cx="2788920" cy="731520"/>
          </a:xfrm>
          <a:prstGeom prst="rect">
            <a:avLst/>
          </a:prstGeom>
          <a:noFill/>
          <a:ln/>
        </p:spPr>
        <p:txBody>
          <a:bodyPr wrap="square" lIns="0" tIns="0" rIns="0" bIns="0" rtlCol="0" anchor="t"/>
          <a:lstStyle/>
          <a:p>
            <a:pPr marL="0" indent="0">
              <a:buNone/>
            </a:pPr>
            <a:r>
              <a:rPr lang="en-US" sz="1100">
                <a:solidFill>
                  <a:srgbClr val="1F2A30"/>
                </a:solidFill>
                <a:latin typeface=""/>
                <a:ea typeface="+mn-lt"/>
                <a:cs typeface="+mn-lt"/>
                <a:hlinkClick r:id="rId4"/>
              </a:rPr>
              <a:t>https://vimeo.com/1226081760/08cf330bac</a:t>
            </a:r>
            <a:endParaRPr lang="en-US">
              <a:latin typeface=""/>
            </a:endParaRPr>
          </a:p>
        </p:txBody>
      </p:sp>
      <p:pic>
        <p:nvPicPr>
          <p:cNvPr id="16" name="Image 0">
            <a:extLst>
              <a:ext uri="{FF2B5EF4-FFF2-40B4-BE49-F238E27FC236}">
                <a16:creationId xmlns:a16="http://schemas.microsoft.com/office/drawing/2014/main" id="{B850F1C8-0009-4427-0F7D-43D8D330B397}"/>
              </a:ext>
            </a:extLst>
          </p:cNvPr>
          <p:cNvPicPr>
            <a:picLocks noChangeAspect="1"/>
          </p:cNvPicPr>
          <p:nvPr/>
        </p:nvPicPr>
        <p:blipFill>
          <a:blip r:embed="rId5"/>
          <a:srcRect/>
          <a:stretch/>
        </p:blipFill>
        <p:spPr>
          <a:xfrm>
            <a:off x="414873" y="3543300"/>
            <a:ext cx="1231047" cy="1207008"/>
          </a:xfrm>
          <a:prstGeom prst="rect">
            <a:avLst/>
          </a:prstGeom>
        </p:spPr>
      </p:pic>
    </p:spTree>
    <p:extLst>
      <p:ext uri="{BB962C8B-B14F-4D97-AF65-F5344CB8AC3E}">
        <p14:creationId xmlns:p14="http://schemas.microsoft.com/office/powerpoint/2010/main" val="3198369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ctr"/>
          <a:lstStyle/>
          <a:p>
            <a:pPr marL="0" indent="0">
              <a:buNone/>
            </a:pPr>
            <a:r>
              <a:rPr lang="en-US" sz="1100" b="1" kern="0" spc="200">
                <a:solidFill>
                  <a:srgbClr val="D9734E"/>
                </a:solidFill>
                <a:latin typeface="Calibri" pitchFamily="34" charset="0"/>
                <a:ea typeface="Calibri" pitchFamily="34" charset="-122"/>
                <a:cs typeface="Calibri" pitchFamily="34" charset="-120"/>
              </a:rPr>
              <a:t>VIDEO 1  ·  BEFORE VIEWING</a:t>
            </a:r>
            <a:endParaRPr lang="en-US" sz="1100"/>
          </a:p>
        </p:txBody>
      </p:sp>
      <p:sp>
        <p:nvSpPr>
          <p:cNvPr id="3" name="Text 1"/>
          <p:cNvSpPr txBox="1"/>
          <p:nvPr/>
        </p:nvSpPr>
        <p:spPr>
          <a:xfrm>
            <a:off x="457200" y="566928"/>
            <a:ext cx="8229600" cy="640080"/>
          </a:xfrm>
          <a:prstGeom prst="rect">
            <a:avLst/>
          </a:prstGeom>
          <a:noFill/>
          <a:ln/>
        </p:spPr>
        <p:txBody>
          <a:bodyPr wrap="square" lIns="0" tIns="0" rIns="0" bIns="0" rtlCol="0" anchor="ctr"/>
          <a:lstStyle/>
          <a:p>
            <a:pPr marL="0" indent="0">
              <a:buNone/>
            </a:pPr>
            <a:r>
              <a:rPr lang="en-US" sz="3000">
                <a:solidFill>
                  <a:srgbClr val="113E67"/>
                </a:solidFill>
                <a:latin typeface=""/>
                <a:ea typeface="Cambria" pitchFamily="34" charset="-122"/>
                <a:cs typeface="Cambria" pitchFamily="34" charset="-120"/>
              </a:rPr>
              <a:t>Framing the Video</a:t>
            </a:r>
            <a:endParaRPr lang="en-US" sz="3000">
              <a:solidFill>
                <a:srgbClr val="113E67"/>
              </a:solidFill>
              <a:latin typeface=""/>
            </a:endParaRPr>
          </a:p>
        </p:txBody>
      </p:sp>
      <p:sp>
        <p:nvSpPr>
          <p:cNvPr id="4" name="Shape 2"/>
          <p:cNvSpPr/>
          <p:nvPr/>
        </p:nvSpPr>
        <p:spPr>
          <a:xfrm>
            <a:off x="457200" y="1371600"/>
            <a:ext cx="3977640" cy="1508760"/>
          </a:xfrm>
          <a:prstGeom prst="roundRect">
            <a:avLst>
              <a:gd name="adj" fmla="val 4848"/>
            </a:avLst>
          </a:prstGeom>
          <a:solidFill>
            <a:srgbClr val="EAF2F3"/>
          </a:solidFill>
          <a:ln w="12700">
            <a:solidFill>
              <a:srgbClr val="EAF2F3"/>
            </a:solidFill>
            <a:prstDash val="solid"/>
          </a:ln>
        </p:spPr>
        <p:txBody>
          <a:bodyPr/>
          <a:lstStyle/>
          <a:p>
            <a:endParaRPr lang="en-US"/>
          </a:p>
        </p:txBody>
      </p:sp>
      <p:sp>
        <p:nvSpPr>
          <p:cNvPr id="5" name="Shape 3"/>
          <p:cNvSpPr/>
          <p:nvPr/>
        </p:nvSpPr>
        <p:spPr>
          <a:xfrm>
            <a:off x="685800" y="1600200"/>
            <a:ext cx="502920" cy="502920"/>
          </a:xfrm>
          <a:prstGeom prst="ellipse">
            <a:avLst/>
          </a:prstGeom>
          <a:solidFill>
            <a:srgbClr val="38486C"/>
          </a:solidFill>
          <a:ln w="12700">
            <a:solidFill>
              <a:srgbClr val="1B4D5C"/>
            </a:solidFill>
            <a:prstDash val="solid"/>
          </a:ln>
        </p:spPr>
        <p:txBody>
          <a:bodyPr/>
          <a:lstStyle/>
          <a:p>
            <a:endParaRPr lang="en-US">
              <a:solidFill>
                <a:srgbClr val="38486C"/>
              </a:solidFill>
            </a:endParaRPr>
          </a:p>
        </p:txBody>
      </p:sp>
      <p:pic>
        <p:nvPicPr>
          <p:cNvPr id="6" name="Image 0" descr="preencoded.png"/>
          <p:cNvPicPr>
            <a:picLocks noChangeAspect="1"/>
          </p:cNvPicPr>
          <p:nvPr/>
        </p:nvPicPr>
        <p:blipFill>
          <a:blip r:embed="rId4"/>
          <a:stretch>
            <a:fillRect/>
          </a:stretch>
        </p:blipFill>
        <p:spPr>
          <a:xfrm>
            <a:off x="811530" y="1725930"/>
            <a:ext cx="251460" cy="251460"/>
          </a:xfrm>
          <a:prstGeom prst="rect">
            <a:avLst/>
          </a:prstGeom>
        </p:spPr>
      </p:pic>
      <p:sp>
        <p:nvSpPr>
          <p:cNvPr id="7" name="Text 4"/>
          <p:cNvSpPr txBox="1"/>
          <p:nvPr/>
        </p:nvSpPr>
        <p:spPr>
          <a:xfrm>
            <a:off x="1371600" y="1572768"/>
            <a:ext cx="2880360" cy="365760"/>
          </a:xfrm>
          <a:prstGeom prst="rect">
            <a:avLst/>
          </a:prstGeom>
          <a:noFill/>
          <a:ln/>
        </p:spPr>
        <p:txBody>
          <a:bodyPr wrap="square" lIns="0" tIns="0" rIns="0" bIns="0" rtlCol="0" anchor="ctr"/>
          <a:lstStyle/>
          <a:p>
            <a:pPr marL="0" indent="0">
              <a:buNone/>
            </a:pPr>
            <a:r>
              <a:rPr lang="en-US" sz="1500" b="1">
                <a:solidFill>
                  <a:srgbClr val="113E67"/>
                </a:solidFill>
                <a:latin typeface=""/>
                <a:ea typeface="Calibri" pitchFamily="34" charset="-122"/>
                <a:cs typeface="Calibri" pitchFamily="34" charset="-120"/>
              </a:rPr>
              <a:t>A tool for leadership</a:t>
            </a:r>
            <a:endParaRPr lang="en-US" sz="1500">
              <a:solidFill>
                <a:srgbClr val="113E67"/>
              </a:solidFill>
              <a:latin typeface=""/>
            </a:endParaRPr>
          </a:p>
        </p:txBody>
      </p:sp>
      <p:sp>
        <p:nvSpPr>
          <p:cNvPr id="8" name="Text 5"/>
          <p:cNvSpPr txBox="1"/>
          <p:nvPr/>
        </p:nvSpPr>
        <p:spPr>
          <a:xfrm>
            <a:off x="1371600" y="1938528"/>
            <a:ext cx="2880360" cy="82296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With so much being asked of our departments, it's easy to forget how critical tracking housing status will be.</a:t>
            </a:r>
            <a:endParaRPr lang="en-US" sz="1250">
              <a:latin typeface=""/>
            </a:endParaRPr>
          </a:p>
        </p:txBody>
      </p:sp>
      <p:sp>
        <p:nvSpPr>
          <p:cNvPr id="9" name="Shape 6"/>
          <p:cNvSpPr/>
          <p:nvPr/>
        </p:nvSpPr>
        <p:spPr>
          <a:xfrm>
            <a:off x="4709160" y="1371600"/>
            <a:ext cx="3977640" cy="1508760"/>
          </a:xfrm>
          <a:prstGeom prst="roundRect">
            <a:avLst>
              <a:gd name="adj" fmla="val 4848"/>
            </a:avLst>
          </a:prstGeom>
          <a:solidFill>
            <a:srgbClr val="EAF2F3"/>
          </a:solidFill>
          <a:ln w="12700">
            <a:solidFill>
              <a:srgbClr val="EAF2F3"/>
            </a:solidFill>
            <a:prstDash val="solid"/>
          </a:ln>
        </p:spPr>
        <p:txBody>
          <a:bodyPr/>
          <a:lstStyle/>
          <a:p>
            <a:endParaRPr lang="en-US"/>
          </a:p>
        </p:txBody>
      </p:sp>
      <p:sp>
        <p:nvSpPr>
          <p:cNvPr id="10" name="Shape 7"/>
          <p:cNvSpPr/>
          <p:nvPr/>
        </p:nvSpPr>
        <p:spPr>
          <a:xfrm>
            <a:off x="4937760" y="1600200"/>
            <a:ext cx="502920" cy="502920"/>
          </a:xfrm>
          <a:prstGeom prst="ellipse">
            <a:avLst/>
          </a:prstGeom>
          <a:solidFill>
            <a:srgbClr val="38486C"/>
          </a:solidFill>
          <a:ln w="12700">
            <a:solidFill>
              <a:srgbClr val="1B4D5C"/>
            </a:solidFill>
            <a:prstDash val="solid"/>
          </a:ln>
        </p:spPr>
        <p:txBody>
          <a:bodyPr/>
          <a:lstStyle/>
          <a:p>
            <a:endParaRPr lang="en-US">
              <a:solidFill>
                <a:srgbClr val="38486C"/>
              </a:solidFill>
            </a:endParaRPr>
          </a:p>
        </p:txBody>
      </p:sp>
      <p:pic>
        <p:nvPicPr>
          <p:cNvPr id="11" name="Image 1" descr="preencoded.png"/>
          <p:cNvPicPr>
            <a:picLocks noChangeAspect="1"/>
          </p:cNvPicPr>
          <p:nvPr/>
        </p:nvPicPr>
        <p:blipFill>
          <a:blip r:embed="rId5"/>
          <a:stretch>
            <a:fillRect/>
          </a:stretch>
        </p:blipFill>
        <p:spPr>
          <a:xfrm>
            <a:off x="5063490" y="1725930"/>
            <a:ext cx="251460" cy="251460"/>
          </a:xfrm>
          <a:prstGeom prst="rect">
            <a:avLst/>
          </a:prstGeom>
        </p:spPr>
      </p:pic>
      <p:sp>
        <p:nvSpPr>
          <p:cNvPr id="12" name="Text 8"/>
          <p:cNvSpPr txBox="1"/>
          <p:nvPr/>
        </p:nvSpPr>
        <p:spPr>
          <a:xfrm>
            <a:off x="5623560" y="1572768"/>
            <a:ext cx="2880360" cy="365760"/>
          </a:xfrm>
          <a:prstGeom prst="rect">
            <a:avLst/>
          </a:prstGeom>
          <a:noFill/>
          <a:ln/>
        </p:spPr>
        <p:txBody>
          <a:bodyPr wrap="square" lIns="0" tIns="0" rIns="0" bIns="0" rtlCol="0" anchor="ctr"/>
          <a:lstStyle/>
          <a:p>
            <a:pPr marL="0" indent="0">
              <a:buNone/>
            </a:pPr>
            <a:r>
              <a:rPr lang="en-US" sz="1500" b="1">
                <a:solidFill>
                  <a:srgbClr val="113E67"/>
                </a:solidFill>
                <a:latin typeface=""/>
                <a:ea typeface="Calibri" pitchFamily="34" charset="-122"/>
                <a:cs typeface="Calibri" pitchFamily="34" charset="-120"/>
              </a:rPr>
              <a:t>Kick off the conversation</a:t>
            </a:r>
            <a:endParaRPr lang="en-US" sz="1500">
              <a:solidFill>
                <a:srgbClr val="113E67"/>
              </a:solidFill>
              <a:latin typeface=""/>
            </a:endParaRPr>
          </a:p>
        </p:txBody>
      </p:sp>
      <p:sp>
        <p:nvSpPr>
          <p:cNvPr id="13" name="Text 9"/>
          <p:cNvSpPr txBox="1"/>
          <p:nvPr/>
        </p:nvSpPr>
        <p:spPr>
          <a:xfrm>
            <a:off x="5623560" y="1938528"/>
            <a:ext cx="2880360" cy="82296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Show it at a leadership team meeting, then discuss how to operationalize this work within your department.</a:t>
            </a:r>
            <a:endParaRPr lang="en-US" sz="1250">
              <a:latin typeface=""/>
            </a:endParaRPr>
          </a:p>
        </p:txBody>
      </p:sp>
      <p:sp>
        <p:nvSpPr>
          <p:cNvPr id="14" name="Shape 10"/>
          <p:cNvSpPr/>
          <p:nvPr/>
        </p:nvSpPr>
        <p:spPr>
          <a:xfrm>
            <a:off x="457200" y="3063240"/>
            <a:ext cx="3977640" cy="1508760"/>
          </a:xfrm>
          <a:prstGeom prst="roundRect">
            <a:avLst>
              <a:gd name="adj" fmla="val 4848"/>
            </a:avLst>
          </a:prstGeom>
          <a:solidFill>
            <a:srgbClr val="EAF2F3"/>
          </a:solidFill>
          <a:ln w="12700">
            <a:solidFill>
              <a:srgbClr val="EAF2F3"/>
            </a:solidFill>
            <a:prstDash val="solid"/>
          </a:ln>
        </p:spPr>
        <p:txBody>
          <a:bodyPr/>
          <a:lstStyle/>
          <a:p>
            <a:endParaRPr lang="en-US"/>
          </a:p>
        </p:txBody>
      </p:sp>
      <p:sp>
        <p:nvSpPr>
          <p:cNvPr id="15" name="Shape 11"/>
          <p:cNvSpPr/>
          <p:nvPr/>
        </p:nvSpPr>
        <p:spPr>
          <a:xfrm>
            <a:off x="685800" y="3291840"/>
            <a:ext cx="502920" cy="502920"/>
          </a:xfrm>
          <a:prstGeom prst="ellipse">
            <a:avLst/>
          </a:prstGeom>
          <a:solidFill>
            <a:srgbClr val="38486C"/>
          </a:solidFill>
          <a:ln w="12700">
            <a:solidFill>
              <a:srgbClr val="1B4D5C"/>
            </a:solidFill>
            <a:prstDash val="solid"/>
          </a:ln>
        </p:spPr>
        <p:txBody>
          <a:bodyPr/>
          <a:lstStyle/>
          <a:p>
            <a:endParaRPr lang="en-US">
              <a:solidFill>
                <a:srgbClr val="38486C"/>
              </a:solidFill>
            </a:endParaRPr>
          </a:p>
        </p:txBody>
      </p:sp>
      <p:pic>
        <p:nvPicPr>
          <p:cNvPr id="16" name="Image 2" descr="preencoded.png"/>
          <p:cNvPicPr>
            <a:picLocks noChangeAspect="1"/>
          </p:cNvPicPr>
          <p:nvPr/>
        </p:nvPicPr>
        <p:blipFill>
          <a:blip r:embed="rId6"/>
          <a:stretch>
            <a:fillRect/>
          </a:stretch>
        </p:blipFill>
        <p:spPr>
          <a:xfrm>
            <a:off x="811530" y="3417570"/>
            <a:ext cx="251460" cy="251460"/>
          </a:xfrm>
          <a:prstGeom prst="rect">
            <a:avLst/>
          </a:prstGeom>
        </p:spPr>
      </p:pic>
      <p:sp>
        <p:nvSpPr>
          <p:cNvPr id="17" name="Text 12"/>
          <p:cNvSpPr txBox="1"/>
          <p:nvPr/>
        </p:nvSpPr>
        <p:spPr>
          <a:xfrm>
            <a:off x="1371600" y="3264408"/>
            <a:ext cx="2880360" cy="365760"/>
          </a:xfrm>
          <a:prstGeom prst="rect">
            <a:avLst/>
          </a:prstGeom>
          <a:noFill/>
          <a:ln/>
        </p:spPr>
        <p:txBody>
          <a:bodyPr wrap="square" lIns="0" tIns="0" rIns="0" bIns="0" rtlCol="0" anchor="ctr"/>
          <a:lstStyle/>
          <a:p>
            <a:pPr marL="0" indent="0">
              <a:buNone/>
            </a:pPr>
            <a:r>
              <a:rPr lang="en-US" sz="1500" b="1">
                <a:solidFill>
                  <a:srgbClr val="113E67"/>
                </a:solidFill>
                <a:latin typeface=""/>
                <a:ea typeface="Calibri" pitchFamily="34" charset="-122"/>
                <a:cs typeface="Calibri" pitchFamily="34" charset="-120"/>
              </a:rPr>
              <a:t>Get the department on board</a:t>
            </a:r>
            <a:endParaRPr lang="en-US" sz="1500">
              <a:solidFill>
                <a:srgbClr val="113E67"/>
              </a:solidFill>
              <a:latin typeface=""/>
            </a:endParaRPr>
          </a:p>
        </p:txBody>
      </p:sp>
      <p:sp>
        <p:nvSpPr>
          <p:cNvPr id="18" name="Text 13"/>
          <p:cNvSpPr txBox="1"/>
          <p:nvPr/>
        </p:nvSpPr>
        <p:spPr>
          <a:xfrm>
            <a:off x="1371600" y="3630168"/>
            <a:ext cx="2880360" cy="82296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Consider what it will take for the whole department to accurately track clients' housing status. Two brief staff videos can help.</a:t>
            </a:r>
            <a:endParaRPr lang="en-US" sz="1250">
              <a:latin typeface=""/>
            </a:endParaRPr>
          </a:p>
        </p:txBody>
      </p:sp>
      <p:sp>
        <p:nvSpPr>
          <p:cNvPr id="19" name="Shape 14"/>
          <p:cNvSpPr/>
          <p:nvPr/>
        </p:nvSpPr>
        <p:spPr>
          <a:xfrm>
            <a:off x="4709160" y="3063240"/>
            <a:ext cx="3977640" cy="1508760"/>
          </a:xfrm>
          <a:prstGeom prst="roundRect">
            <a:avLst>
              <a:gd name="adj" fmla="val 4848"/>
            </a:avLst>
          </a:prstGeom>
          <a:solidFill>
            <a:srgbClr val="EAF2F3"/>
          </a:solidFill>
          <a:ln w="12700">
            <a:solidFill>
              <a:srgbClr val="EAF2F3"/>
            </a:solidFill>
            <a:prstDash val="solid"/>
          </a:ln>
        </p:spPr>
        <p:txBody>
          <a:bodyPr/>
          <a:lstStyle/>
          <a:p>
            <a:endParaRPr lang="en-US"/>
          </a:p>
        </p:txBody>
      </p:sp>
      <p:sp>
        <p:nvSpPr>
          <p:cNvPr id="20" name="Shape 15"/>
          <p:cNvSpPr/>
          <p:nvPr/>
        </p:nvSpPr>
        <p:spPr>
          <a:xfrm>
            <a:off x="4937760" y="3291840"/>
            <a:ext cx="502920" cy="502920"/>
          </a:xfrm>
          <a:prstGeom prst="ellipse">
            <a:avLst/>
          </a:prstGeom>
          <a:solidFill>
            <a:srgbClr val="38486C"/>
          </a:solidFill>
          <a:ln w="12700">
            <a:solidFill>
              <a:srgbClr val="1B4D5C"/>
            </a:solidFill>
            <a:prstDash val="solid"/>
          </a:ln>
        </p:spPr>
        <p:txBody>
          <a:bodyPr/>
          <a:lstStyle/>
          <a:p>
            <a:endParaRPr lang="en-US">
              <a:solidFill>
                <a:srgbClr val="38486C"/>
              </a:solidFill>
            </a:endParaRPr>
          </a:p>
        </p:txBody>
      </p:sp>
      <p:pic>
        <p:nvPicPr>
          <p:cNvPr id="21" name="Image 3" descr="preencoded.png"/>
          <p:cNvPicPr>
            <a:picLocks noChangeAspect="1"/>
          </p:cNvPicPr>
          <p:nvPr/>
        </p:nvPicPr>
        <p:blipFill>
          <a:blip r:embed="rId7"/>
          <a:stretch>
            <a:fillRect/>
          </a:stretch>
        </p:blipFill>
        <p:spPr>
          <a:xfrm>
            <a:off x="5063490" y="3417570"/>
            <a:ext cx="251460" cy="251460"/>
          </a:xfrm>
          <a:prstGeom prst="rect">
            <a:avLst/>
          </a:prstGeom>
        </p:spPr>
      </p:pic>
      <p:sp>
        <p:nvSpPr>
          <p:cNvPr id="22" name="Text 16"/>
          <p:cNvSpPr txBox="1"/>
          <p:nvPr/>
        </p:nvSpPr>
        <p:spPr>
          <a:xfrm>
            <a:off x="5623560" y="3264408"/>
            <a:ext cx="2880360" cy="365760"/>
          </a:xfrm>
          <a:prstGeom prst="rect">
            <a:avLst/>
          </a:prstGeom>
          <a:noFill/>
          <a:ln/>
        </p:spPr>
        <p:txBody>
          <a:bodyPr wrap="square" lIns="0" tIns="0" rIns="0" bIns="0" rtlCol="0" anchor="ctr"/>
          <a:lstStyle/>
          <a:p>
            <a:pPr marL="0" indent="0">
              <a:buNone/>
            </a:pPr>
            <a:r>
              <a:rPr lang="en-US" sz="1500" b="1">
                <a:solidFill>
                  <a:srgbClr val="113E67"/>
                </a:solidFill>
                <a:latin typeface=""/>
                <a:ea typeface="Calibri" pitchFamily="34" charset="-122"/>
                <a:cs typeface="Calibri" pitchFamily="34" charset="-120"/>
              </a:rPr>
              <a:t>Engage your provider network</a:t>
            </a:r>
            <a:endParaRPr lang="en-US" sz="1500">
              <a:solidFill>
                <a:srgbClr val="113E67"/>
              </a:solidFill>
              <a:latin typeface=""/>
            </a:endParaRPr>
          </a:p>
        </p:txBody>
      </p:sp>
      <p:sp>
        <p:nvSpPr>
          <p:cNvPr id="23" name="Text 17"/>
          <p:cNvSpPr txBox="1"/>
          <p:nvPr/>
        </p:nvSpPr>
        <p:spPr>
          <a:xfrm>
            <a:off x="5623560" y="3630168"/>
            <a:ext cx="2880360" cy="82296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Think about how to bring contracted providers on board with this work.</a:t>
            </a:r>
            <a:endParaRPr lang="en-US" sz="1250">
              <a:latin typeface=""/>
            </a:endParaRPr>
          </a:p>
        </p:txBody>
      </p:sp>
    </p:spTree>
    <p:extLst>
      <p:ext uri="{BB962C8B-B14F-4D97-AF65-F5344CB8AC3E}">
        <p14:creationId xmlns:p14="http://schemas.microsoft.com/office/powerpoint/2010/main" val="1467486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50476"/>
            <a:lum/>
          </a:blip>
          <a:srcRect/>
          <a:stretch>
            <a:fillRect/>
          </a:stretch>
        </a:blipFill>
        <a:effectLst/>
      </p:bgPr>
    </p:bg>
    <p:spTree>
      <p:nvGrpSpPr>
        <p:cNvPr id="1" name="">
          <a:extLst>
            <a:ext uri="{FF2B5EF4-FFF2-40B4-BE49-F238E27FC236}">
              <a16:creationId xmlns:a16="http://schemas.microsoft.com/office/drawing/2014/main" id="{6775FC07-6EF4-1DCA-5E20-72D8F1BC4B9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D76D04B-D039-A814-5BE5-09D2DC9BC99D}"/>
              </a:ext>
            </a:extLst>
          </p:cNvPr>
          <p:cNvSpPr txBox="1"/>
          <p:nvPr/>
        </p:nvSpPr>
        <p:spPr>
          <a:xfrm>
            <a:off x="2004216" y="548640"/>
            <a:ext cx="2743200" cy="274320"/>
          </a:xfrm>
          <a:prstGeom prst="rect">
            <a:avLst/>
          </a:prstGeom>
          <a:noFill/>
          <a:ln/>
        </p:spPr>
        <p:txBody>
          <a:bodyPr wrap="square" lIns="0" tIns="0" rIns="0" bIns="0" rtlCol="0" anchor="ctr"/>
          <a:lstStyle/>
          <a:p>
            <a:pPr marL="0" indent="0">
              <a:buNone/>
            </a:pPr>
            <a:r>
              <a:rPr lang="en-US" sz="1200" b="1" kern="0" spc="300">
                <a:solidFill>
                  <a:srgbClr val="D9734E"/>
                </a:solidFill>
                <a:latin typeface="Calibri" pitchFamily="34" charset="0"/>
                <a:ea typeface="Calibri" pitchFamily="34" charset="-122"/>
                <a:cs typeface="Calibri" pitchFamily="34" charset="-120"/>
              </a:rPr>
              <a:t>WATCH VIDEO</a:t>
            </a:r>
            <a:endParaRPr lang="en-US" sz="1200"/>
          </a:p>
        </p:txBody>
      </p:sp>
      <p:sp>
        <p:nvSpPr>
          <p:cNvPr id="13" name="Text 10">
            <a:extLst>
              <a:ext uri="{FF2B5EF4-FFF2-40B4-BE49-F238E27FC236}">
                <a16:creationId xmlns:a16="http://schemas.microsoft.com/office/drawing/2014/main" id="{A7C56B36-2931-8986-E339-67D067B03655}"/>
              </a:ext>
            </a:extLst>
          </p:cNvPr>
          <p:cNvSpPr txBox="1"/>
          <p:nvPr/>
        </p:nvSpPr>
        <p:spPr>
          <a:xfrm>
            <a:off x="2004215" y="4366260"/>
            <a:ext cx="6365345"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CLICK THUMBNAIL TO PLAY IN SLIDESHOW or CLICK BROWSER LINK BELOW</a:t>
            </a:r>
            <a:endParaRPr lang="en-US" sz="1000"/>
          </a:p>
        </p:txBody>
      </p:sp>
      <p:sp>
        <p:nvSpPr>
          <p:cNvPr id="14" name="Text 11">
            <a:extLst>
              <a:ext uri="{FF2B5EF4-FFF2-40B4-BE49-F238E27FC236}">
                <a16:creationId xmlns:a16="http://schemas.microsoft.com/office/drawing/2014/main" id="{22D5CEB2-E556-3A5A-DB35-58FE1E888DF1}"/>
              </a:ext>
            </a:extLst>
          </p:cNvPr>
          <p:cNvSpPr txBox="1"/>
          <p:nvPr/>
        </p:nvSpPr>
        <p:spPr>
          <a:xfrm>
            <a:off x="2004215" y="4613148"/>
            <a:ext cx="4163319" cy="228600"/>
          </a:xfrm>
          <a:prstGeom prst="rect">
            <a:avLst/>
          </a:prstGeom>
          <a:noFill/>
          <a:ln/>
        </p:spPr>
        <p:txBody>
          <a:bodyPr wrap="square" lIns="0" tIns="0" rIns="0" bIns="0" rtlCol="0" anchor="t"/>
          <a:lstStyle/>
          <a:p>
            <a:pPr marL="0" indent="0">
              <a:buNone/>
            </a:pPr>
            <a:r>
              <a:rPr lang="en-US" sz="1100">
                <a:solidFill>
                  <a:srgbClr val="1F2A30"/>
                </a:solidFill>
                <a:latin typeface=""/>
                <a:ea typeface="+mn-lt"/>
                <a:cs typeface="+mn-lt"/>
                <a:hlinkClick r:id="rId5"/>
              </a:rPr>
              <a:t>https://vimeo.com/1226081760/08cf330bac</a:t>
            </a:r>
            <a:endParaRPr lang="en-US">
              <a:latin typeface=""/>
            </a:endParaRPr>
          </a:p>
        </p:txBody>
      </p:sp>
      <p:pic>
        <p:nvPicPr>
          <p:cNvPr id="16" name="Online Media 15" descr="Tracking Housing Status to Shape Policy">
            <a:hlinkClick r:id="" action="ppaction://media"/>
            <a:extLst>
              <a:ext uri="{FF2B5EF4-FFF2-40B4-BE49-F238E27FC236}">
                <a16:creationId xmlns:a16="http://schemas.microsoft.com/office/drawing/2014/main" id="{C5CAC032-6968-EA7A-6D9A-24F675A5099A}"/>
              </a:ext>
            </a:extLst>
          </p:cNvPr>
          <p:cNvPicPr>
            <a:picLocks noRot="1" noChangeAspect="1"/>
          </p:cNvPicPr>
          <p:nvPr>
            <a:videoFile r:link="rId1"/>
          </p:nvPr>
        </p:nvPicPr>
        <p:blipFill>
          <a:blip r:embed="rId6"/>
          <a:stretch>
            <a:fillRect/>
          </a:stretch>
        </p:blipFill>
        <p:spPr>
          <a:xfrm>
            <a:off x="2004216" y="1135338"/>
            <a:ext cx="5349240" cy="3013656"/>
          </a:xfrm>
          <a:prstGeom prst="rect">
            <a:avLst/>
          </a:prstGeom>
        </p:spPr>
      </p:pic>
      <p:sp>
        <p:nvSpPr>
          <p:cNvPr id="17" name="Shape 8">
            <a:extLst>
              <a:ext uri="{FF2B5EF4-FFF2-40B4-BE49-F238E27FC236}">
                <a16:creationId xmlns:a16="http://schemas.microsoft.com/office/drawing/2014/main" id="{CCF788B5-A9FF-62EA-DD6E-CA5291C6E3F9}"/>
              </a:ext>
            </a:extLst>
          </p:cNvPr>
          <p:cNvSpPr/>
          <p:nvPr/>
        </p:nvSpPr>
        <p:spPr>
          <a:xfrm>
            <a:off x="0" y="0"/>
            <a:ext cx="1399592" cy="5143500"/>
          </a:xfrm>
          <a:prstGeom prst="roundRect">
            <a:avLst>
              <a:gd name="adj" fmla="val 2424"/>
            </a:avLst>
          </a:prstGeom>
          <a:solidFill>
            <a:srgbClr val="38486C"/>
          </a:solidFill>
          <a:ln w="12700">
            <a:solidFill>
              <a:srgbClr val="1B4D5C"/>
            </a:solidFill>
            <a:prstDash val="solid"/>
          </a:ln>
        </p:spPr>
        <p:txBody>
          <a:bodyPr/>
          <a:lstStyle/>
          <a:p>
            <a:endParaRPr lang="en-US"/>
          </a:p>
        </p:txBody>
      </p:sp>
      <p:sp>
        <p:nvSpPr>
          <p:cNvPr id="3" name="TextBox 2">
            <a:extLst>
              <a:ext uri="{FF2B5EF4-FFF2-40B4-BE49-F238E27FC236}">
                <a16:creationId xmlns:a16="http://schemas.microsoft.com/office/drawing/2014/main" id="{C8711ACB-9F73-3A3E-5C8F-805A31A3E590}"/>
              </a:ext>
            </a:extLst>
          </p:cNvPr>
          <p:cNvSpPr txBox="1"/>
          <p:nvPr/>
        </p:nvSpPr>
        <p:spPr>
          <a:xfrm>
            <a:off x="1749287" y="-1258957"/>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308232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ctr"/>
          <a:lstStyle/>
          <a:p>
            <a:pPr marL="0" indent="0">
              <a:buNone/>
            </a:pPr>
            <a:r>
              <a:rPr lang="en-US" sz="1100" b="1" kern="0" spc="200">
                <a:solidFill>
                  <a:srgbClr val="D9734E"/>
                </a:solidFill>
                <a:latin typeface="Calibri" pitchFamily="34" charset="0"/>
                <a:ea typeface="Calibri" pitchFamily="34" charset="-122"/>
                <a:cs typeface="Calibri" pitchFamily="34" charset="-120"/>
              </a:rPr>
              <a:t>VIDEO 1  ·  AFTER VIEWING</a:t>
            </a:r>
            <a:endParaRPr lang="en-US" sz="1100"/>
          </a:p>
        </p:txBody>
      </p:sp>
      <p:sp>
        <p:nvSpPr>
          <p:cNvPr id="3" name="Text 1"/>
          <p:cNvSpPr txBox="1"/>
          <p:nvPr/>
        </p:nvSpPr>
        <p:spPr>
          <a:xfrm>
            <a:off x="457200" y="566928"/>
            <a:ext cx="8229600" cy="640080"/>
          </a:xfrm>
          <a:prstGeom prst="rect">
            <a:avLst/>
          </a:prstGeom>
          <a:noFill/>
          <a:ln/>
        </p:spPr>
        <p:txBody>
          <a:bodyPr wrap="square" lIns="0" tIns="0" rIns="0" bIns="0" rtlCol="0" anchor="ctr"/>
          <a:lstStyle/>
          <a:p>
            <a:pPr marL="0" indent="0">
              <a:buNone/>
            </a:pPr>
            <a:r>
              <a:rPr lang="en-US" sz="3000">
                <a:solidFill>
                  <a:srgbClr val="113E67"/>
                </a:solidFill>
                <a:latin typeface=""/>
                <a:ea typeface="Cambria" pitchFamily="34" charset="-122"/>
                <a:cs typeface="Cambria" pitchFamily="34" charset="-120"/>
              </a:rPr>
              <a:t>Facilitating the Discussion</a:t>
            </a:r>
            <a:endParaRPr lang="en-US" sz="3000">
              <a:solidFill>
                <a:srgbClr val="113E67"/>
              </a:solidFill>
              <a:latin typeface=""/>
            </a:endParaRPr>
          </a:p>
        </p:txBody>
      </p:sp>
      <p:sp>
        <p:nvSpPr>
          <p:cNvPr id="4" name="Shape 2"/>
          <p:cNvSpPr/>
          <p:nvPr/>
        </p:nvSpPr>
        <p:spPr>
          <a:xfrm>
            <a:off x="457200" y="1463040"/>
            <a:ext cx="548640" cy="548640"/>
          </a:xfrm>
          <a:prstGeom prst="ellipse">
            <a:avLst/>
          </a:prstGeom>
          <a:solidFill>
            <a:srgbClr val="D9734E"/>
          </a:solidFill>
          <a:ln w="12700">
            <a:solidFill>
              <a:srgbClr val="D9734E"/>
            </a:solidFill>
            <a:prstDash val="solid"/>
          </a:ln>
        </p:spPr>
        <p:txBody>
          <a:bodyPr/>
          <a:lstStyle/>
          <a:p>
            <a:endParaRPr lang="en-US"/>
          </a:p>
        </p:txBody>
      </p:sp>
      <p:sp>
        <p:nvSpPr>
          <p:cNvPr id="5" name="Text 3"/>
          <p:cNvSpPr txBox="1"/>
          <p:nvPr/>
        </p:nvSpPr>
        <p:spPr>
          <a:xfrm>
            <a:off x="457200" y="1463040"/>
            <a:ext cx="548640" cy="548640"/>
          </a:xfrm>
          <a:prstGeom prst="rect">
            <a:avLst/>
          </a:prstGeom>
          <a:noFill/>
          <a:ln/>
        </p:spPr>
        <p:txBody>
          <a:bodyPr wrap="square" lIns="0" tIns="0" rIns="0" bIns="0" rtlCol="0" anchor="ctr"/>
          <a:lstStyle/>
          <a:p>
            <a:pPr marL="0" indent="0" algn="ctr">
              <a:buNone/>
            </a:pPr>
            <a:r>
              <a:rPr lang="en-US" sz="2000" b="1">
                <a:solidFill>
                  <a:srgbClr val="FFFFFF"/>
                </a:solidFill>
                <a:latin typeface=""/>
                <a:ea typeface="Cambria" pitchFamily="34" charset="-122"/>
                <a:cs typeface="Cambria" pitchFamily="34" charset="-120"/>
              </a:rPr>
              <a:t>1</a:t>
            </a:r>
            <a:endParaRPr lang="en-US" sz="2000">
              <a:latin typeface=""/>
            </a:endParaRPr>
          </a:p>
        </p:txBody>
      </p:sp>
      <p:sp>
        <p:nvSpPr>
          <p:cNvPr id="6" name="Text 4"/>
          <p:cNvSpPr txBox="1"/>
          <p:nvPr/>
        </p:nvSpPr>
        <p:spPr>
          <a:xfrm>
            <a:off x="1234440" y="1417320"/>
            <a:ext cx="4069080" cy="1371600"/>
          </a:xfrm>
          <a:prstGeom prst="rect">
            <a:avLst/>
          </a:prstGeom>
          <a:noFill/>
          <a:ln/>
        </p:spPr>
        <p:txBody>
          <a:bodyPr wrap="square" lIns="0" tIns="0" rIns="0" bIns="0" rtlCol="0" anchor="t"/>
          <a:lstStyle/>
          <a:p>
            <a:pPr marL="0" indent="0">
              <a:lnSpc>
                <a:spcPct val="105000"/>
              </a:lnSpc>
              <a:buNone/>
            </a:pPr>
            <a:r>
              <a:rPr lang="en-US" sz="1600">
                <a:solidFill>
                  <a:srgbClr val="1F2A30"/>
                </a:solidFill>
                <a:latin typeface=""/>
                <a:ea typeface="Calibri" pitchFamily="34" charset="-122"/>
                <a:cs typeface="Calibri" pitchFamily="34" charset="-120"/>
              </a:rPr>
              <a:t>Did this help you understand why it is critical that we track housing status throughout our system?</a:t>
            </a:r>
            <a:endParaRPr lang="en-US" sz="1600">
              <a:latin typeface=""/>
            </a:endParaRPr>
          </a:p>
        </p:txBody>
      </p:sp>
      <p:sp>
        <p:nvSpPr>
          <p:cNvPr id="7" name="Shape 5"/>
          <p:cNvSpPr/>
          <p:nvPr/>
        </p:nvSpPr>
        <p:spPr>
          <a:xfrm>
            <a:off x="457200" y="3063240"/>
            <a:ext cx="548640" cy="548640"/>
          </a:xfrm>
          <a:prstGeom prst="ellipse">
            <a:avLst/>
          </a:prstGeom>
          <a:solidFill>
            <a:srgbClr val="D9734E"/>
          </a:solidFill>
          <a:ln w="12700">
            <a:solidFill>
              <a:srgbClr val="D9734E"/>
            </a:solidFill>
            <a:prstDash val="solid"/>
          </a:ln>
        </p:spPr>
        <p:txBody>
          <a:bodyPr/>
          <a:lstStyle/>
          <a:p>
            <a:endParaRPr lang="en-US"/>
          </a:p>
        </p:txBody>
      </p:sp>
      <p:sp>
        <p:nvSpPr>
          <p:cNvPr id="8" name="Text 6"/>
          <p:cNvSpPr txBox="1"/>
          <p:nvPr/>
        </p:nvSpPr>
        <p:spPr>
          <a:xfrm>
            <a:off x="457200" y="3063240"/>
            <a:ext cx="548640" cy="548640"/>
          </a:xfrm>
          <a:prstGeom prst="rect">
            <a:avLst/>
          </a:prstGeom>
          <a:noFill/>
          <a:ln/>
        </p:spPr>
        <p:txBody>
          <a:bodyPr wrap="square" lIns="0" tIns="0" rIns="0" bIns="0" rtlCol="0" anchor="ctr"/>
          <a:lstStyle/>
          <a:p>
            <a:pPr marL="0" indent="0" algn="ctr">
              <a:buNone/>
            </a:pPr>
            <a:r>
              <a:rPr lang="en-US" sz="2000" b="1">
                <a:solidFill>
                  <a:srgbClr val="FFFFFF"/>
                </a:solidFill>
                <a:latin typeface=""/>
                <a:ea typeface="Cambria" pitchFamily="34" charset="-122"/>
                <a:cs typeface="Cambria" pitchFamily="34" charset="-120"/>
              </a:rPr>
              <a:t>2</a:t>
            </a:r>
            <a:endParaRPr lang="en-US" sz="2000">
              <a:latin typeface=""/>
            </a:endParaRPr>
          </a:p>
        </p:txBody>
      </p:sp>
      <p:sp>
        <p:nvSpPr>
          <p:cNvPr id="9" name="Text 7"/>
          <p:cNvSpPr txBox="1"/>
          <p:nvPr/>
        </p:nvSpPr>
        <p:spPr>
          <a:xfrm>
            <a:off x="1234440" y="3017520"/>
            <a:ext cx="4069080" cy="1371600"/>
          </a:xfrm>
          <a:prstGeom prst="rect">
            <a:avLst/>
          </a:prstGeom>
          <a:noFill/>
          <a:ln/>
        </p:spPr>
        <p:txBody>
          <a:bodyPr wrap="square" lIns="0" tIns="0" rIns="0" bIns="0" rtlCol="0" anchor="t"/>
          <a:lstStyle/>
          <a:p>
            <a:pPr marL="0" indent="0">
              <a:lnSpc>
                <a:spcPct val="105000"/>
              </a:lnSpc>
              <a:buNone/>
            </a:pPr>
            <a:r>
              <a:rPr lang="en-US" sz="1600">
                <a:solidFill>
                  <a:srgbClr val="1F2A30"/>
                </a:solidFill>
                <a:latin typeface=""/>
                <a:ea typeface="Calibri" pitchFamily="34" charset="-122"/>
                <a:cs typeface="Calibri" pitchFamily="34" charset="-120"/>
              </a:rPr>
              <a:t>What ideas do you have for disseminating this information to our entire team?</a:t>
            </a:r>
            <a:endParaRPr lang="en-US" sz="1600">
              <a:latin typeface=""/>
            </a:endParaRPr>
          </a:p>
        </p:txBody>
      </p:sp>
      <p:sp>
        <p:nvSpPr>
          <p:cNvPr id="10" name="Shape 8"/>
          <p:cNvSpPr/>
          <p:nvPr/>
        </p:nvSpPr>
        <p:spPr>
          <a:xfrm>
            <a:off x="5669280" y="1371600"/>
            <a:ext cx="3017520" cy="3291840"/>
          </a:xfrm>
          <a:prstGeom prst="roundRect">
            <a:avLst>
              <a:gd name="adj" fmla="val 2424"/>
            </a:avLst>
          </a:prstGeom>
          <a:solidFill>
            <a:srgbClr val="38486C"/>
          </a:solidFill>
          <a:ln w="12700">
            <a:solidFill>
              <a:srgbClr val="1B4D5C"/>
            </a:solidFill>
            <a:prstDash val="solid"/>
          </a:ln>
        </p:spPr>
        <p:txBody>
          <a:bodyPr/>
          <a:lstStyle/>
          <a:p>
            <a:endParaRPr lang="en-US"/>
          </a:p>
        </p:txBody>
      </p:sp>
      <p:sp>
        <p:nvSpPr>
          <p:cNvPr id="13" name="Text 10"/>
          <p:cNvSpPr txBox="1"/>
          <p:nvPr/>
        </p:nvSpPr>
        <p:spPr>
          <a:xfrm>
            <a:off x="5897880" y="2286000"/>
            <a:ext cx="2606040" cy="365760"/>
          </a:xfrm>
          <a:prstGeom prst="rect">
            <a:avLst/>
          </a:prstGeom>
          <a:noFill/>
          <a:ln/>
        </p:spPr>
        <p:txBody>
          <a:bodyPr wrap="square" lIns="0" tIns="0" rIns="0" bIns="0" rtlCol="0" anchor="ctr"/>
          <a:lstStyle/>
          <a:p>
            <a:pPr marL="0" indent="0">
              <a:buNone/>
            </a:pPr>
            <a:r>
              <a:rPr lang="en-US" sz="1600" b="1">
                <a:solidFill>
                  <a:srgbClr val="FFFFFF"/>
                </a:solidFill>
                <a:latin typeface=""/>
                <a:ea typeface="Cambria" pitchFamily="34" charset="-122"/>
                <a:cs typeface="Cambria" pitchFamily="34" charset="-120"/>
              </a:rPr>
              <a:t>Looking ahead</a:t>
            </a:r>
            <a:endParaRPr lang="en-US" sz="1600">
              <a:latin typeface=""/>
            </a:endParaRPr>
          </a:p>
        </p:txBody>
      </p:sp>
      <p:sp>
        <p:nvSpPr>
          <p:cNvPr id="14" name="Text 11"/>
          <p:cNvSpPr txBox="1"/>
          <p:nvPr/>
        </p:nvSpPr>
        <p:spPr>
          <a:xfrm>
            <a:off x="5897880" y="2697480"/>
            <a:ext cx="2606040" cy="1828800"/>
          </a:xfrm>
          <a:prstGeom prst="rect">
            <a:avLst/>
          </a:prstGeom>
          <a:noFill/>
          <a:ln/>
        </p:spPr>
        <p:txBody>
          <a:bodyPr wrap="square" lIns="0" tIns="0" rIns="0" bIns="0" rtlCol="0" anchor="t"/>
          <a:lstStyle/>
          <a:p>
            <a:pPr marL="0" indent="0">
              <a:buNone/>
            </a:pPr>
            <a:r>
              <a:rPr lang="en-US" sz="1300">
                <a:solidFill>
                  <a:srgbClr val="D6E6E9"/>
                </a:solidFill>
                <a:latin typeface=""/>
                <a:ea typeface="Calibri" pitchFamily="34" charset="-122"/>
                <a:cs typeface="Calibri" pitchFamily="34" charset="-120"/>
              </a:rPr>
              <a:t>Over this next year, as we start focusing on BHSA reporting and Population Health Outcome Measures, knowing the housing status of our clients will be increasingly important.</a:t>
            </a:r>
            <a:endParaRPr lang="en-US" sz="1300">
              <a:latin typeface=""/>
            </a:endParaRPr>
          </a:p>
        </p:txBody>
      </p:sp>
      <p:pic>
        <p:nvPicPr>
          <p:cNvPr id="15" name="Image 0">
            <a:extLst>
              <a:ext uri="{FF2B5EF4-FFF2-40B4-BE49-F238E27FC236}">
                <a16:creationId xmlns:a16="http://schemas.microsoft.com/office/drawing/2014/main" id="{E4B11585-47EF-8B99-D331-A318009ABD53}"/>
              </a:ext>
            </a:extLst>
          </p:cNvPr>
          <p:cNvPicPr>
            <a:picLocks noChangeAspect="1"/>
          </p:cNvPicPr>
          <p:nvPr/>
        </p:nvPicPr>
        <p:blipFill>
          <a:blip r:embed="rId4"/>
          <a:srcRect/>
          <a:stretch/>
        </p:blipFill>
        <p:spPr>
          <a:xfrm>
            <a:off x="5790271" y="1503686"/>
            <a:ext cx="709266" cy="691172"/>
          </a:xfrm>
          <a:prstGeom prst="rect">
            <a:avLst/>
          </a:prstGeom>
        </p:spPr>
      </p:pic>
    </p:spTree>
    <p:extLst>
      <p:ext uri="{BB962C8B-B14F-4D97-AF65-F5344CB8AC3E}">
        <p14:creationId xmlns:p14="http://schemas.microsoft.com/office/powerpoint/2010/main" val="3232403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ctr"/>
          <a:lstStyle/>
          <a:p>
            <a:pPr marL="0" indent="0">
              <a:buNone/>
            </a:pPr>
            <a:r>
              <a:rPr lang="en-US" sz="1100" b="1" kern="0" spc="200">
                <a:solidFill>
                  <a:srgbClr val="D9734E"/>
                </a:solidFill>
                <a:latin typeface="Calibri" pitchFamily="34" charset="0"/>
                <a:ea typeface="Calibri" pitchFamily="34" charset="-122"/>
                <a:cs typeface="Calibri" pitchFamily="34" charset="-120"/>
              </a:rPr>
              <a:t>VIDEO 1  ·  TOOLS</a:t>
            </a:r>
            <a:endParaRPr lang="en-US" sz="1100"/>
          </a:p>
        </p:txBody>
      </p:sp>
      <p:sp>
        <p:nvSpPr>
          <p:cNvPr id="3" name="Text 1"/>
          <p:cNvSpPr txBox="1"/>
          <p:nvPr/>
        </p:nvSpPr>
        <p:spPr>
          <a:xfrm>
            <a:off x="457200" y="566928"/>
            <a:ext cx="8229600" cy="640080"/>
          </a:xfrm>
          <a:prstGeom prst="rect">
            <a:avLst/>
          </a:prstGeom>
          <a:noFill/>
          <a:ln/>
        </p:spPr>
        <p:txBody>
          <a:bodyPr wrap="square" lIns="0" tIns="0" rIns="0" bIns="0" rtlCol="0" anchor="ctr"/>
          <a:lstStyle/>
          <a:p>
            <a:pPr marL="0" indent="0">
              <a:buNone/>
            </a:pPr>
            <a:r>
              <a:rPr lang="en-US" sz="3000">
                <a:solidFill>
                  <a:srgbClr val="113E67"/>
                </a:solidFill>
                <a:latin typeface=""/>
                <a:ea typeface="Cambria" pitchFamily="34" charset="-122"/>
                <a:cs typeface="Cambria" pitchFamily="34" charset="-120"/>
              </a:rPr>
              <a:t>Helpful Tools</a:t>
            </a:r>
            <a:endParaRPr lang="en-US" sz="3000">
              <a:solidFill>
                <a:srgbClr val="113E67"/>
              </a:solidFill>
              <a:latin typeface=""/>
            </a:endParaRPr>
          </a:p>
        </p:txBody>
      </p:sp>
      <p:sp>
        <p:nvSpPr>
          <p:cNvPr id="4" name="Shape 2"/>
          <p:cNvSpPr/>
          <p:nvPr/>
        </p:nvSpPr>
        <p:spPr>
          <a:xfrm>
            <a:off x="457200" y="1371600"/>
            <a:ext cx="3977640" cy="2631440"/>
          </a:xfrm>
          <a:prstGeom prst="roundRect">
            <a:avLst>
              <a:gd name="adj" fmla="val 3077"/>
            </a:avLst>
          </a:prstGeom>
          <a:solidFill>
            <a:srgbClr val="C1E8FB">
              <a:alpha val="40000"/>
            </a:srgbClr>
          </a:solidFill>
          <a:ln w="12700">
            <a:solidFill>
              <a:srgbClr val="EAF2F3"/>
            </a:solidFill>
            <a:prstDash val="solid"/>
          </a:ln>
        </p:spPr>
        <p:txBody>
          <a:bodyPr/>
          <a:lstStyle/>
          <a:p>
            <a:endParaRPr lang="en-US"/>
          </a:p>
        </p:txBody>
      </p:sp>
      <p:sp>
        <p:nvSpPr>
          <p:cNvPr id="5" name="Shape 3"/>
          <p:cNvSpPr/>
          <p:nvPr/>
        </p:nvSpPr>
        <p:spPr>
          <a:xfrm>
            <a:off x="685800" y="1600200"/>
            <a:ext cx="502920" cy="502920"/>
          </a:xfrm>
          <a:prstGeom prst="ellipse">
            <a:avLst/>
          </a:prstGeom>
          <a:solidFill>
            <a:srgbClr val="38486C"/>
          </a:solidFill>
          <a:ln w="12700">
            <a:solidFill>
              <a:srgbClr val="1B4D5C"/>
            </a:solidFill>
            <a:prstDash val="solid"/>
          </a:ln>
        </p:spPr>
        <p:txBody>
          <a:bodyPr/>
          <a:lstStyle/>
          <a:p>
            <a:endParaRPr lang="en-US">
              <a:solidFill>
                <a:srgbClr val="38486C"/>
              </a:solidFill>
            </a:endParaRPr>
          </a:p>
        </p:txBody>
      </p:sp>
      <p:pic>
        <p:nvPicPr>
          <p:cNvPr id="6" name="Image 0" descr="preencoded.png"/>
          <p:cNvPicPr>
            <a:picLocks noChangeAspect="1"/>
          </p:cNvPicPr>
          <p:nvPr/>
        </p:nvPicPr>
        <p:blipFill>
          <a:blip r:embed="rId4"/>
          <a:stretch>
            <a:fillRect/>
          </a:stretch>
        </p:blipFill>
        <p:spPr>
          <a:xfrm>
            <a:off x="811530" y="1725930"/>
            <a:ext cx="251460" cy="251460"/>
          </a:xfrm>
          <a:prstGeom prst="rect">
            <a:avLst/>
          </a:prstGeom>
        </p:spPr>
      </p:pic>
      <p:sp>
        <p:nvSpPr>
          <p:cNvPr id="7" name="Text 4"/>
          <p:cNvSpPr txBox="1"/>
          <p:nvPr/>
        </p:nvSpPr>
        <p:spPr>
          <a:xfrm>
            <a:off x="1371600" y="1572768"/>
            <a:ext cx="2880360" cy="548640"/>
          </a:xfrm>
          <a:prstGeom prst="rect">
            <a:avLst/>
          </a:prstGeom>
          <a:noFill/>
          <a:ln/>
        </p:spPr>
        <p:txBody>
          <a:bodyPr wrap="square" lIns="0" tIns="0" rIns="0" bIns="0" rtlCol="0" anchor="t"/>
          <a:lstStyle/>
          <a:p>
            <a:pPr marL="0" indent="0">
              <a:buNone/>
            </a:pPr>
            <a:r>
              <a:rPr lang="en-US" sz="1400" b="1" err="1">
                <a:solidFill>
                  <a:srgbClr val="38486C"/>
                </a:solidFill>
                <a:latin typeface=""/>
                <a:ea typeface="Calibri" pitchFamily="34" charset="-122"/>
                <a:cs typeface="Calibri" pitchFamily="34" charset="-120"/>
              </a:rPr>
              <a:t>CalMHSA</a:t>
            </a:r>
            <a:r>
              <a:rPr lang="en-US" sz="1400" b="1">
                <a:solidFill>
                  <a:srgbClr val="38486C"/>
                </a:solidFill>
                <a:latin typeface=""/>
                <a:ea typeface="Calibri" pitchFamily="34" charset="-122"/>
                <a:cs typeface="Calibri" pitchFamily="34" charset="-120"/>
              </a:rPr>
              <a:t> Housing </a:t>
            </a:r>
            <a:br>
              <a:rPr lang="en-US" sz="1400" b="1">
                <a:solidFill>
                  <a:srgbClr val="38486C"/>
                </a:solidFill>
                <a:latin typeface=""/>
                <a:ea typeface="Calibri" pitchFamily="34" charset="-122"/>
                <a:cs typeface="Calibri" pitchFamily="34" charset="-120"/>
              </a:rPr>
            </a:br>
            <a:r>
              <a:rPr lang="en-US" sz="1400" b="1">
                <a:solidFill>
                  <a:srgbClr val="38486C"/>
                </a:solidFill>
                <a:latin typeface=""/>
                <a:ea typeface="Calibri" pitchFamily="34" charset="-122"/>
                <a:cs typeface="Calibri" pitchFamily="34" charset="-120"/>
              </a:rPr>
              <a:t>Interventions Site</a:t>
            </a:r>
            <a:endParaRPr lang="en-US" sz="1400">
              <a:solidFill>
                <a:srgbClr val="38486C"/>
              </a:solidFill>
              <a:latin typeface=""/>
            </a:endParaRPr>
          </a:p>
        </p:txBody>
      </p:sp>
      <p:sp>
        <p:nvSpPr>
          <p:cNvPr id="8" name="Text 5"/>
          <p:cNvSpPr txBox="1"/>
          <p:nvPr/>
        </p:nvSpPr>
        <p:spPr>
          <a:xfrm>
            <a:off x="1371600" y="2308861"/>
            <a:ext cx="2880360" cy="1463040"/>
          </a:xfrm>
          <a:prstGeom prst="rect">
            <a:avLst/>
          </a:prstGeom>
          <a:noFill/>
          <a:ln/>
        </p:spPr>
        <p:txBody>
          <a:bodyPr wrap="square" lIns="0" tIns="0" rIns="0" bIns="0" rtlCol="0" anchor="t"/>
          <a:lstStyle/>
          <a:p>
            <a:pPr marL="0" indent="0">
              <a:spcAft>
                <a:spcPts val="600"/>
              </a:spcAft>
              <a:buNone/>
            </a:pPr>
            <a:r>
              <a:rPr lang="en-US" sz="1250">
                <a:solidFill>
                  <a:srgbClr val="1F2A30"/>
                </a:solidFill>
                <a:latin typeface=""/>
                <a:ea typeface="Calibri" pitchFamily="34" charset="-122"/>
                <a:cs typeface="Calibri" pitchFamily="34" charset="-120"/>
              </a:rPr>
              <a:t>Numerous resources for county behavioral health, including documentation forms and training videos.</a:t>
            </a:r>
            <a:endParaRPr lang="en-US" sz="1250">
              <a:latin typeface=""/>
            </a:endParaRPr>
          </a:p>
          <a:p>
            <a:pPr marL="0" indent="0">
              <a:buNone/>
            </a:pPr>
            <a:r>
              <a:rPr lang="en-US" sz="1200" u="sng">
                <a:solidFill>
                  <a:srgbClr val="1F2A30"/>
                </a:solidFill>
                <a:latin typeface=""/>
                <a:ea typeface="Calibri" pitchFamily="34" charset="-122"/>
                <a:cs typeface="Calibri" pitchFamily="34" charset="-120"/>
                <a:hlinkClick r:id="rId5">
                  <a:extLst>
                    <a:ext uri="{A12FA001-AC4F-418D-AE19-62706E023703}">
                      <ahyp:hlinkClr xmlns:ahyp="http://schemas.microsoft.com/office/drawing/2018/hyperlinkcolor" val="tx"/>
                    </a:ext>
                  </a:extLst>
                </a:hlinkClick>
              </a:rPr>
              <a:t>Visit the CalMHSA Housing Interventions site</a:t>
            </a:r>
            <a:endParaRPr lang="en-US" sz="1250">
              <a:latin typeface=""/>
            </a:endParaRPr>
          </a:p>
        </p:txBody>
      </p:sp>
      <p:sp>
        <p:nvSpPr>
          <p:cNvPr id="9" name="Shape 6"/>
          <p:cNvSpPr/>
          <p:nvPr/>
        </p:nvSpPr>
        <p:spPr>
          <a:xfrm>
            <a:off x="4709160" y="1371600"/>
            <a:ext cx="3977640" cy="2631440"/>
          </a:xfrm>
          <a:prstGeom prst="roundRect">
            <a:avLst>
              <a:gd name="adj" fmla="val 3077"/>
            </a:avLst>
          </a:prstGeom>
          <a:solidFill>
            <a:srgbClr val="C1E8FB">
              <a:alpha val="40000"/>
            </a:srgbClr>
          </a:solidFill>
          <a:ln w="12700">
            <a:solidFill>
              <a:srgbClr val="EAF2F3"/>
            </a:solidFill>
            <a:prstDash val="solid"/>
          </a:ln>
        </p:spPr>
        <p:txBody>
          <a:bodyPr/>
          <a:lstStyle/>
          <a:p>
            <a:endParaRPr lang="en-US"/>
          </a:p>
        </p:txBody>
      </p:sp>
      <p:sp>
        <p:nvSpPr>
          <p:cNvPr id="10" name="Shape 7"/>
          <p:cNvSpPr/>
          <p:nvPr/>
        </p:nvSpPr>
        <p:spPr>
          <a:xfrm>
            <a:off x="4937760" y="1600200"/>
            <a:ext cx="502920" cy="502920"/>
          </a:xfrm>
          <a:prstGeom prst="ellipse">
            <a:avLst/>
          </a:prstGeom>
          <a:solidFill>
            <a:srgbClr val="38486C"/>
          </a:solidFill>
          <a:ln w="12700">
            <a:solidFill>
              <a:srgbClr val="1B4D5C"/>
            </a:solidFill>
            <a:prstDash val="solid"/>
          </a:ln>
        </p:spPr>
        <p:txBody>
          <a:bodyPr/>
          <a:lstStyle/>
          <a:p>
            <a:endParaRPr lang="en-US">
              <a:solidFill>
                <a:srgbClr val="38486C"/>
              </a:solidFill>
            </a:endParaRPr>
          </a:p>
        </p:txBody>
      </p:sp>
      <p:pic>
        <p:nvPicPr>
          <p:cNvPr id="11" name="Image 1" descr="preencoded.png"/>
          <p:cNvPicPr>
            <a:picLocks noChangeAspect="1"/>
          </p:cNvPicPr>
          <p:nvPr/>
        </p:nvPicPr>
        <p:blipFill>
          <a:blip r:embed="rId6"/>
          <a:stretch>
            <a:fillRect/>
          </a:stretch>
        </p:blipFill>
        <p:spPr>
          <a:xfrm>
            <a:off x="5063490" y="1725930"/>
            <a:ext cx="251460" cy="251460"/>
          </a:xfrm>
          <a:prstGeom prst="rect">
            <a:avLst/>
          </a:prstGeom>
        </p:spPr>
      </p:pic>
      <p:sp>
        <p:nvSpPr>
          <p:cNvPr id="12" name="Text 8"/>
          <p:cNvSpPr txBox="1"/>
          <p:nvPr/>
        </p:nvSpPr>
        <p:spPr>
          <a:xfrm>
            <a:off x="5623560" y="1572768"/>
            <a:ext cx="2880360" cy="548640"/>
          </a:xfrm>
          <a:prstGeom prst="rect">
            <a:avLst/>
          </a:prstGeom>
          <a:noFill/>
          <a:ln/>
        </p:spPr>
        <p:txBody>
          <a:bodyPr wrap="square" lIns="0" tIns="0" rIns="0" bIns="0" rtlCol="0" anchor="t"/>
          <a:lstStyle/>
          <a:p>
            <a:pPr marL="0" indent="0">
              <a:buNone/>
            </a:pPr>
            <a:r>
              <a:rPr lang="en-US" sz="1400" b="1">
                <a:solidFill>
                  <a:srgbClr val="38486C"/>
                </a:solidFill>
                <a:latin typeface=""/>
                <a:ea typeface="Calibri" pitchFamily="34" charset="-122"/>
                <a:cs typeface="Calibri" pitchFamily="34" charset="-120"/>
              </a:rPr>
              <a:t>Housing and Behavioral Health: </a:t>
            </a:r>
          </a:p>
          <a:p>
            <a:pPr marL="0" indent="0">
              <a:buNone/>
            </a:pPr>
            <a:r>
              <a:rPr lang="en-US" sz="1400" b="1">
                <a:solidFill>
                  <a:srgbClr val="38486C"/>
                </a:solidFill>
                <a:latin typeface=""/>
                <a:ea typeface="Calibri" pitchFamily="34" charset="-122"/>
                <a:cs typeface="Calibri" pitchFamily="34" charset="-120"/>
              </a:rPr>
              <a:t>A Guidebook for California Counties</a:t>
            </a:r>
            <a:endParaRPr lang="en-US" sz="1400">
              <a:solidFill>
                <a:srgbClr val="38486C"/>
              </a:solidFill>
              <a:latin typeface=""/>
            </a:endParaRPr>
          </a:p>
        </p:txBody>
      </p:sp>
      <p:sp>
        <p:nvSpPr>
          <p:cNvPr id="13" name="Text 9"/>
          <p:cNvSpPr txBox="1"/>
          <p:nvPr/>
        </p:nvSpPr>
        <p:spPr>
          <a:xfrm>
            <a:off x="5623560" y="2308861"/>
            <a:ext cx="2880360" cy="1463040"/>
          </a:xfrm>
          <a:prstGeom prst="rect">
            <a:avLst/>
          </a:prstGeom>
          <a:noFill/>
          <a:ln/>
        </p:spPr>
        <p:txBody>
          <a:bodyPr wrap="square" lIns="0" tIns="0" rIns="0" bIns="0" rtlCol="0" anchor="t"/>
          <a:lstStyle/>
          <a:p>
            <a:pPr marL="0" indent="0">
              <a:spcAft>
                <a:spcPts val="600"/>
              </a:spcAft>
              <a:buNone/>
            </a:pPr>
            <a:r>
              <a:rPr lang="en-US" sz="1250">
                <a:solidFill>
                  <a:srgbClr val="1F2A30"/>
                </a:solidFill>
                <a:latin typeface=""/>
                <a:ea typeface="Calibri" pitchFamily="34" charset="-122"/>
                <a:cs typeface="Calibri" pitchFamily="34" charset="-120"/>
              </a:rPr>
              <a:t>An in-depth explanation of the housing system, useful for anyone supervising or managing housing programs within the department.</a:t>
            </a:r>
            <a:endParaRPr lang="en-US" sz="1250">
              <a:latin typeface=""/>
            </a:endParaRPr>
          </a:p>
          <a:p>
            <a:pPr marL="0" indent="0">
              <a:buNone/>
            </a:pPr>
            <a:r>
              <a:rPr lang="en-US" sz="1200" u="sng">
                <a:solidFill>
                  <a:srgbClr val="1F2A30"/>
                </a:solidFill>
                <a:latin typeface=""/>
                <a:ea typeface="Calibri" pitchFamily="34" charset="-122"/>
                <a:cs typeface="Calibri" pitchFamily="34" charset="-120"/>
                <a:hlinkClick r:id="rId5">
                  <a:extLst>
                    <a:ext uri="{A12FA001-AC4F-418D-AE19-62706E023703}">
                      <ahyp:hlinkClr xmlns:ahyp="http://schemas.microsoft.com/office/drawing/2018/hyperlinkcolor" val="tx"/>
                    </a:ext>
                  </a:extLst>
                </a:hlinkClick>
              </a:rPr>
              <a:t>Visit the CalMHSA Housing Interventions site</a:t>
            </a:r>
            <a:endParaRPr lang="en-US" sz="1250">
              <a:latin typeface=""/>
            </a:endParaRPr>
          </a:p>
        </p:txBody>
      </p:sp>
    </p:spTree>
    <p:extLst>
      <p:ext uri="{BB962C8B-B14F-4D97-AF65-F5344CB8AC3E}">
        <p14:creationId xmlns:p14="http://schemas.microsoft.com/office/powerpoint/2010/main" val="1835296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48640"/>
            <a:ext cx="2743200" cy="274320"/>
          </a:xfrm>
          <a:prstGeom prst="rect">
            <a:avLst/>
          </a:prstGeom>
          <a:noFill/>
          <a:ln/>
        </p:spPr>
        <p:txBody>
          <a:bodyPr wrap="square" lIns="0" tIns="0" rIns="0" bIns="0" rtlCol="0" anchor="ctr"/>
          <a:lstStyle/>
          <a:p>
            <a:pPr marL="0" indent="0">
              <a:buNone/>
            </a:pPr>
            <a:r>
              <a:rPr lang="en-US" sz="1200" b="1" kern="0" spc="300">
                <a:solidFill>
                  <a:srgbClr val="D9734E"/>
                </a:solidFill>
                <a:latin typeface="Calibri" pitchFamily="34" charset="0"/>
                <a:ea typeface="Calibri" pitchFamily="34" charset="-122"/>
                <a:cs typeface="Calibri" pitchFamily="34" charset="-120"/>
              </a:rPr>
              <a:t>VIDEO 2</a:t>
            </a:r>
            <a:endParaRPr lang="en-US" sz="1200"/>
          </a:p>
        </p:txBody>
      </p:sp>
      <p:sp>
        <p:nvSpPr>
          <p:cNvPr id="3" name="Text 1"/>
          <p:cNvSpPr txBox="1"/>
          <p:nvPr/>
        </p:nvSpPr>
        <p:spPr>
          <a:xfrm>
            <a:off x="502920" y="777240"/>
            <a:ext cx="2286000" cy="1005840"/>
          </a:xfrm>
          <a:prstGeom prst="rect">
            <a:avLst/>
          </a:prstGeom>
          <a:noFill/>
          <a:ln/>
        </p:spPr>
        <p:txBody>
          <a:bodyPr wrap="square" lIns="0" tIns="0" rIns="0" bIns="0" rtlCol="0" anchor="ctr"/>
          <a:lstStyle/>
          <a:p>
            <a:pPr marL="0" indent="0">
              <a:buNone/>
            </a:pPr>
            <a:r>
              <a:rPr lang="en-US" sz="7200" b="1">
                <a:solidFill>
                  <a:srgbClr val="D9734E"/>
                </a:solidFill>
                <a:latin typeface=""/>
                <a:ea typeface="Cambria" pitchFamily="34" charset="-122"/>
                <a:cs typeface="Cambria" pitchFamily="34" charset="-120"/>
              </a:rPr>
              <a:t>02</a:t>
            </a:r>
            <a:endParaRPr lang="en-US" sz="7200">
              <a:latin typeface=""/>
            </a:endParaRPr>
          </a:p>
        </p:txBody>
      </p:sp>
      <p:sp>
        <p:nvSpPr>
          <p:cNvPr id="4" name="Text 2"/>
          <p:cNvSpPr txBox="1"/>
          <p:nvPr/>
        </p:nvSpPr>
        <p:spPr>
          <a:xfrm>
            <a:off x="548640" y="1828800"/>
            <a:ext cx="4754880" cy="1188720"/>
          </a:xfrm>
          <a:prstGeom prst="rect">
            <a:avLst/>
          </a:prstGeom>
          <a:noFill/>
          <a:ln/>
        </p:spPr>
        <p:txBody>
          <a:bodyPr wrap="square" lIns="0" tIns="0" rIns="0" bIns="0" rtlCol="0" anchor="t"/>
          <a:lstStyle/>
          <a:p>
            <a:pPr marL="0" indent="0">
              <a:buNone/>
            </a:pPr>
            <a:r>
              <a:rPr lang="en-US" sz="3200">
                <a:solidFill>
                  <a:srgbClr val="113E67"/>
                </a:solidFill>
                <a:latin typeface=""/>
                <a:ea typeface="Cambria" pitchFamily="34" charset="-122"/>
                <a:cs typeface="Cambria" pitchFamily="34" charset="-120"/>
              </a:rPr>
              <a:t>Documenting Housing Status</a:t>
            </a:r>
            <a:endParaRPr lang="en-US" sz="3200">
              <a:solidFill>
                <a:srgbClr val="113E67"/>
              </a:solidFill>
              <a:latin typeface=""/>
            </a:endParaRPr>
          </a:p>
        </p:txBody>
      </p:sp>
      <p:sp>
        <p:nvSpPr>
          <p:cNvPr id="5" name="Text 3"/>
          <p:cNvSpPr txBox="1"/>
          <p:nvPr/>
        </p:nvSpPr>
        <p:spPr>
          <a:xfrm>
            <a:off x="548640" y="2898648"/>
            <a:ext cx="4754880" cy="685800"/>
          </a:xfrm>
          <a:prstGeom prst="rect">
            <a:avLst/>
          </a:prstGeom>
          <a:noFill/>
          <a:ln/>
        </p:spPr>
        <p:txBody>
          <a:bodyPr wrap="square" lIns="0" tIns="0" rIns="0" bIns="0" rtlCol="0" anchor="t"/>
          <a:lstStyle/>
          <a:p>
            <a:pPr marL="0" indent="0">
              <a:buNone/>
            </a:pPr>
            <a:r>
              <a:rPr lang="en-US" sz="1400" i="1">
                <a:solidFill>
                  <a:schemeClr val="tx1">
                    <a:lumMod val="85000"/>
                    <a:lumOff val="15000"/>
                  </a:schemeClr>
                </a:solidFill>
                <a:latin typeface="Calibri" pitchFamily="34" charset="0"/>
                <a:ea typeface="Calibri" pitchFamily="34" charset="-122"/>
                <a:cs typeface="Calibri" pitchFamily="34" charset="-120"/>
              </a:rPr>
              <a:t>A short video on the importance of documenting our clients' housing status.</a:t>
            </a:r>
            <a:endParaRPr lang="en-US" sz="1400">
              <a:solidFill>
                <a:schemeClr val="tx1">
                  <a:lumMod val="85000"/>
                  <a:lumOff val="15000"/>
                </a:schemeClr>
              </a:solidFill>
            </a:endParaRPr>
          </a:p>
        </p:txBody>
      </p:sp>
      <p:sp>
        <p:nvSpPr>
          <p:cNvPr id="8" name="Shape 5"/>
          <p:cNvSpPr/>
          <p:nvPr/>
        </p:nvSpPr>
        <p:spPr>
          <a:xfrm>
            <a:off x="5669280" y="548640"/>
            <a:ext cx="3017520" cy="4023360"/>
          </a:xfrm>
          <a:prstGeom prst="roundRect">
            <a:avLst>
              <a:gd name="adj" fmla="val 2424"/>
            </a:avLst>
          </a:prstGeom>
          <a:solidFill>
            <a:srgbClr val="FFFFFF"/>
          </a:solidFill>
          <a:ln w="12700">
            <a:solidFill>
              <a:srgbClr val="FFFFFF"/>
            </a:solidFill>
            <a:prstDash val="solid"/>
          </a:ln>
        </p:spPr>
        <p:txBody>
          <a:bodyPr/>
          <a:lstStyle/>
          <a:p>
            <a:endParaRPr lang="en-US"/>
          </a:p>
        </p:txBody>
      </p:sp>
      <p:sp>
        <p:nvSpPr>
          <p:cNvPr id="9" name="Text 6"/>
          <p:cNvSpPr txBox="1"/>
          <p:nvPr/>
        </p:nvSpPr>
        <p:spPr>
          <a:xfrm>
            <a:off x="5897880" y="777240"/>
            <a:ext cx="256032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WHO IT'S FOR</a:t>
            </a:r>
            <a:endParaRPr lang="en-US" sz="1000"/>
          </a:p>
        </p:txBody>
      </p:sp>
      <p:sp>
        <p:nvSpPr>
          <p:cNvPr id="10" name="Text 7"/>
          <p:cNvSpPr txBox="1"/>
          <p:nvPr/>
        </p:nvSpPr>
        <p:spPr>
          <a:xfrm>
            <a:off x="5897880" y="1024128"/>
            <a:ext cx="2606040" cy="1097280"/>
          </a:xfrm>
          <a:prstGeom prst="rect">
            <a:avLst/>
          </a:prstGeom>
          <a:noFill/>
          <a:ln/>
        </p:spPr>
        <p:txBody>
          <a:bodyPr wrap="square" lIns="0" tIns="0" rIns="0" bIns="0" rtlCol="0" anchor="t"/>
          <a:lstStyle/>
          <a:p>
            <a:pPr marL="0" indent="0">
              <a:buNone/>
            </a:pPr>
            <a:r>
              <a:rPr lang="en-US" sz="1300">
                <a:solidFill>
                  <a:srgbClr val="1F2A30"/>
                </a:solidFill>
                <a:latin typeface=""/>
                <a:ea typeface="Calibri" pitchFamily="34" charset="-122"/>
                <a:cs typeface="Calibri" pitchFamily="34" charset="-120"/>
              </a:rPr>
              <a:t>Intake workers, therapists, case managers, peer support specialists, and other managers. Consider a strategy for sharing with contracted providers.</a:t>
            </a:r>
            <a:endParaRPr lang="en-US" sz="1300">
              <a:latin typeface=""/>
            </a:endParaRPr>
          </a:p>
        </p:txBody>
      </p:sp>
      <p:sp>
        <p:nvSpPr>
          <p:cNvPr id="11" name="Text 8"/>
          <p:cNvSpPr txBox="1"/>
          <p:nvPr/>
        </p:nvSpPr>
        <p:spPr>
          <a:xfrm>
            <a:off x="5897880" y="2194560"/>
            <a:ext cx="256032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WHEN TO USE IT</a:t>
            </a:r>
            <a:endParaRPr lang="en-US" sz="1000"/>
          </a:p>
        </p:txBody>
      </p:sp>
      <p:sp>
        <p:nvSpPr>
          <p:cNvPr id="12" name="Text 9"/>
          <p:cNvSpPr txBox="1"/>
          <p:nvPr/>
        </p:nvSpPr>
        <p:spPr>
          <a:xfrm>
            <a:off x="5897880" y="2441448"/>
            <a:ext cx="2606040" cy="914400"/>
          </a:xfrm>
          <a:prstGeom prst="rect">
            <a:avLst/>
          </a:prstGeom>
          <a:noFill/>
          <a:ln/>
        </p:spPr>
        <p:txBody>
          <a:bodyPr wrap="square" lIns="0" tIns="0" rIns="0" bIns="0" rtlCol="0" anchor="t"/>
          <a:lstStyle/>
          <a:p>
            <a:pPr marL="0" indent="0">
              <a:buNone/>
            </a:pPr>
            <a:r>
              <a:rPr lang="en-US" sz="1300">
                <a:solidFill>
                  <a:srgbClr val="1F2A30"/>
                </a:solidFill>
                <a:latin typeface=""/>
                <a:ea typeface="Calibri" pitchFamily="34" charset="-122"/>
                <a:cs typeface="Calibri" pitchFamily="34" charset="-120"/>
              </a:rPr>
              <a:t>Team meetings with frontline staff, or onboarding for new hires.</a:t>
            </a:r>
            <a:endParaRPr lang="en-US" sz="1300">
              <a:latin typeface=""/>
            </a:endParaRPr>
          </a:p>
        </p:txBody>
      </p:sp>
      <p:sp>
        <p:nvSpPr>
          <p:cNvPr id="13" name="Text 10"/>
          <p:cNvSpPr txBox="1"/>
          <p:nvPr/>
        </p:nvSpPr>
        <p:spPr>
          <a:xfrm>
            <a:off x="5897880" y="3429000"/>
            <a:ext cx="256032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VIDEO LINK</a:t>
            </a:r>
            <a:endParaRPr lang="en-US" sz="1000"/>
          </a:p>
        </p:txBody>
      </p:sp>
      <p:sp>
        <p:nvSpPr>
          <p:cNvPr id="14" name="Text 11"/>
          <p:cNvSpPr txBox="1"/>
          <p:nvPr/>
        </p:nvSpPr>
        <p:spPr>
          <a:xfrm>
            <a:off x="5897880" y="3675888"/>
            <a:ext cx="2606040" cy="731520"/>
          </a:xfrm>
          <a:prstGeom prst="rect">
            <a:avLst/>
          </a:prstGeom>
          <a:noFill/>
          <a:ln/>
        </p:spPr>
        <p:txBody>
          <a:bodyPr wrap="square" lIns="0" tIns="0" rIns="0" bIns="0" rtlCol="0" anchor="t"/>
          <a:lstStyle/>
          <a:p>
            <a:pPr marL="0" indent="0">
              <a:buNone/>
            </a:pPr>
            <a:r>
              <a:rPr lang="en-US" sz="1100">
                <a:solidFill>
                  <a:srgbClr val="1F2A30"/>
                </a:solidFill>
                <a:latin typeface=""/>
                <a:ea typeface="+mn-lt"/>
                <a:cs typeface="+mn-lt"/>
                <a:hlinkClick r:id="rId4"/>
              </a:rPr>
              <a:t>https://vimeo.com/1210367175/8b4e8ec461</a:t>
            </a:r>
            <a:endParaRPr lang="en-US">
              <a:latin typeface=""/>
            </a:endParaRPr>
          </a:p>
        </p:txBody>
      </p:sp>
      <p:pic>
        <p:nvPicPr>
          <p:cNvPr id="15" name="Image 0">
            <a:extLst>
              <a:ext uri="{FF2B5EF4-FFF2-40B4-BE49-F238E27FC236}">
                <a16:creationId xmlns:a16="http://schemas.microsoft.com/office/drawing/2014/main" id="{0E88D279-B590-6CD6-3E2A-CAADEB328C2A}"/>
              </a:ext>
            </a:extLst>
          </p:cNvPr>
          <p:cNvPicPr>
            <a:picLocks noChangeAspect="1"/>
          </p:cNvPicPr>
          <p:nvPr/>
        </p:nvPicPr>
        <p:blipFill>
          <a:blip r:embed="rId5"/>
          <a:srcRect/>
          <a:stretch/>
        </p:blipFill>
        <p:spPr>
          <a:xfrm>
            <a:off x="414873" y="3543300"/>
            <a:ext cx="1231047" cy="1207008"/>
          </a:xfrm>
          <a:prstGeom prst="rect">
            <a:avLst/>
          </a:prstGeom>
        </p:spPr>
      </p:pic>
    </p:spTree>
    <p:extLst>
      <p:ext uri="{BB962C8B-B14F-4D97-AF65-F5344CB8AC3E}">
        <p14:creationId xmlns:p14="http://schemas.microsoft.com/office/powerpoint/2010/main" val="1803525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ctr"/>
          <a:lstStyle/>
          <a:p>
            <a:r>
              <a:rPr lang="en-US" sz="1100" b="1" kern="0" spc="200">
                <a:solidFill>
                  <a:srgbClr val="D9734E"/>
                </a:solidFill>
                <a:latin typeface="Calibri"/>
                <a:ea typeface="Calibri"/>
                <a:cs typeface="Calibri"/>
              </a:rPr>
              <a:t>VIDEO 2  ·  BEFORE VIEWING</a:t>
            </a:r>
            <a:endParaRPr lang="en-US" sz="1100">
              <a:latin typeface="Calibri"/>
              <a:ea typeface="Calibri"/>
              <a:cs typeface="Calibri"/>
            </a:endParaRPr>
          </a:p>
        </p:txBody>
      </p:sp>
      <p:sp>
        <p:nvSpPr>
          <p:cNvPr id="3" name="Text 1"/>
          <p:cNvSpPr txBox="1"/>
          <p:nvPr/>
        </p:nvSpPr>
        <p:spPr>
          <a:xfrm>
            <a:off x="457200" y="566928"/>
            <a:ext cx="8229600" cy="640080"/>
          </a:xfrm>
          <a:prstGeom prst="rect">
            <a:avLst/>
          </a:prstGeom>
          <a:noFill/>
          <a:ln/>
        </p:spPr>
        <p:txBody>
          <a:bodyPr wrap="square" lIns="0" tIns="0" rIns="0" bIns="0" rtlCol="0" anchor="ctr"/>
          <a:lstStyle/>
          <a:p>
            <a:pPr marL="0" indent="0">
              <a:buNone/>
            </a:pPr>
            <a:r>
              <a:rPr lang="en-US" sz="3000">
                <a:solidFill>
                  <a:srgbClr val="113E67"/>
                </a:solidFill>
                <a:latin typeface=""/>
                <a:ea typeface="Cambria" pitchFamily="34" charset="-122"/>
                <a:cs typeface="Cambria" pitchFamily="34" charset="-120"/>
              </a:rPr>
              <a:t>Framing the Video</a:t>
            </a:r>
            <a:endParaRPr lang="en-US" sz="3000">
              <a:solidFill>
                <a:srgbClr val="113E67"/>
              </a:solidFill>
              <a:latin typeface=""/>
            </a:endParaRPr>
          </a:p>
        </p:txBody>
      </p:sp>
      <p:sp>
        <p:nvSpPr>
          <p:cNvPr id="4" name="Shape 2"/>
          <p:cNvSpPr/>
          <p:nvPr/>
        </p:nvSpPr>
        <p:spPr>
          <a:xfrm>
            <a:off x="457200" y="1371600"/>
            <a:ext cx="3977640" cy="1508760"/>
          </a:xfrm>
          <a:prstGeom prst="roundRect">
            <a:avLst>
              <a:gd name="adj" fmla="val 4848"/>
            </a:avLst>
          </a:prstGeom>
          <a:solidFill>
            <a:srgbClr val="EAF2F3"/>
          </a:solidFill>
          <a:ln w="12700">
            <a:solidFill>
              <a:srgbClr val="EAF2F3"/>
            </a:solidFill>
            <a:prstDash val="solid"/>
          </a:ln>
        </p:spPr>
        <p:txBody>
          <a:bodyPr/>
          <a:lstStyle/>
          <a:p>
            <a:endParaRPr lang="en-US"/>
          </a:p>
        </p:txBody>
      </p:sp>
      <p:sp>
        <p:nvSpPr>
          <p:cNvPr id="5" name="Shape 3"/>
          <p:cNvSpPr/>
          <p:nvPr/>
        </p:nvSpPr>
        <p:spPr>
          <a:xfrm>
            <a:off x="685800" y="1600200"/>
            <a:ext cx="502920" cy="502920"/>
          </a:xfrm>
          <a:prstGeom prst="ellipse">
            <a:avLst/>
          </a:prstGeom>
          <a:solidFill>
            <a:srgbClr val="1B4D5C"/>
          </a:solidFill>
          <a:ln w="12700">
            <a:solidFill>
              <a:srgbClr val="1B4D5C"/>
            </a:solidFill>
            <a:prstDash val="solid"/>
          </a:ln>
        </p:spPr>
        <p:txBody>
          <a:bodyPr/>
          <a:lstStyle/>
          <a:p>
            <a:endParaRPr lang="en-US"/>
          </a:p>
        </p:txBody>
      </p:sp>
      <p:pic>
        <p:nvPicPr>
          <p:cNvPr id="6" name="Image 0" descr="preencoded.png"/>
          <p:cNvPicPr>
            <a:picLocks noChangeAspect="1"/>
          </p:cNvPicPr>
          <p:nvPr/>
        </p:nvPicPr>
        <p:blipFill>
          <a:blip r:embed="rId4"/>
          <a:stretch>
            <a:fillRect/>
          </a:stretch>
        </p:blipFill>
        <p:spPr>
          <a:xfrm>
            <a:off x="811530" y="1725930"/>
            <a:ext cx="251460" cy="251460"/>
          </a:xfrm>
          <a:prstGeom prst="rect">
            <a:avLst/>
          </a:prstGeom>
        </p:spPr>
      </p:pic>
      <p:sp>
        <p:nvSpPr>
          <p:cNvPr id="7" name="Text 4"/>
          <p:cNvSpPr txBox="1"/>
          <p:nvPr/>
        </p:nvSpPr>
        <p:spPr>
          <a:xfrm>
            <a:off x="1371600" y="1572768"/>
            <a:ext cx="2880360" cy="365760"/>
          </a:xfrm>
          <a:prstGeom prst="rect">
            <a:avLst/>
          </a:prstGeom>
          <a:noFill/>
          <a:ln/>
        </p:spPr>
        <p:txBody>
          <a:bodyPr wrap="square" lIns="0" tIns="0" rIns="0" bIns="0" rtlCol="0" anchor="ctr"/>
          <a:lstStyle/>
          <a:p>
            <a:pPr marL="0" indent="0">
              <a:buNone/>
            </a:pPr>
            <a:r>
              <a:rPr lang="en-US" sz="1500" b="1">
                <a:solidFill>
                  <a:srgbClr val="113E67"/>
                </a:solidFill>
                <a:latin typeface=""/>
                <a:ea typeface="Calibri" pitchFamily="34" charset="-122"/>
                <a:cs typeface="Calibri" pitchFamily="34" charset="-120"/>
              </a:rPr>
              <a:t>Set the purpose</a:t>
            </a:r>
            <a:endParaRPr lang="en-US" sz="1500">
              <a:solidFill>
                <a:srgbClr val="113E67"/>
              </a:solidFill>
              <a:latin typeface=""/>
            </a:endParaRPr>
          </a:p>
        </p:txBody>
      </p:sp>
      <p:sp>
        <p:nvSpPr>
          <p:cNvPr id="8" name="Text 5"/>
          <p:cNvSpPr txBox="1"/>
          <p:nvPr/>
        </p:nvSpPr>
        <p:spPr>
          <a:xfrm>
            <a:off x="1371600" y="1938528"/>
            <a:ext cx="2880360" cy="82296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A short video on why documenting housing status matters. Ideal for team meetings with frontline staff or onboarding new hires.</a:t>
            </a:r>
            <a:endParaRPr lang="en-US" sz="1250">
              <a:latin typeface=""/>
            </a:endParaRPr>
          </a:p>
        </p:txBody>
      </p:sp>
      <p:sp>
        <p:nvSpPr>
          <p:cNvPr id="9" name="Shape 6"/>
          <p:cNvSpPr/>
          <p:nvPr/>
        </p:nvSpPr>
        <p:spPr>
          <a:xfrm>
            <a:off x="4709160" y="1371600"/>
            <a:ext cx="3977640" cy="1508760"/>
          </a:xfrm>
          <a:prstGeom prst="roundRect">
            <a:avLst>
              <a:gd name="adj" fmla="val 4848"/>
            </a:avLst>
          </a:prstGeom>
          <a:solidFill>
            <a:srgbClr val="EAF2F3"/>
          </a:solidFill>
          <a:ln w="12700">
            <a:solidFill>
              <a:srgbClr val="EAF2F3"/>
            </a:solidFill>
            <a:prstDash val="solid"/>
          </a:ln>
        </p:spPr>
        <p:txBody>
          <a:bodyPr/>
          <a:lstStyle/>
          <a:p>
            <a:endParaRPr lang="en-US"/>
          </a:p>
        </p:txBody>
      </p:sp>
      <p:sp>
        <p:nvSpPr>
          <p:cNvPr id="10" name="Shape 7"/>
          <p:cNvSpPr/>
          <p:nvPr/>
        </p:nvSpPr>
        <p:spPr>
          <a:xfrm>
            <a:off x="4937760" y="1600200"/>
            <a:ext cx="502920" cy="502920"/>
          </a:xfrm>
          <a:prstGeom prst="ellipse">
            <a:avLst/>
          </a:prstGeom>
          <a:solidFill>
            <a:srgbClr val="1B4D5C"/>
          </a:solidFill>
          <a:ln w="12700">
            <a:solidFill>
              <a:srgbClr val="1B4D5C"/>
            </a:solidFill>
            <a:prstDash val="solid"/>
          </a:ln>
        </p:spPr>
        <p:txBody>
          <a:bodyPr/>
          <a:lstStyle/>
          <a:p>
            <a:endParaRPr lang="en-US"/>
          </a:p>
        </p:txBody>
      </p:sp>
      <p:pic>
        <p:nvPicPr>
          <p:cNvPr id="11" name="Image 1" descr="preencoded.png"/>
          <p:cNvPicPr>
            <a:picLocks noChangeAspect="1"/>
          </p:cNvPicPr>
          <p:nvPr/>
        </p:nvPicPr>
        <p:blipFill>
          <a:blip r:embed="rId5"/>
          <a:stretch>
            <a:fillRect/>
          </a:stretch>
        </p:blipFill>
        <p:spPr>
          <a:xfrm>
            <a:off x="5063490" y="1725930"/>
            <a:ext cx="251460" cy="251460"/>
          </a:xfrm>
          <a:prstGeom prst="rect">
            <a:avLst/>
          </a:prstGeom>
        </p:spPr>
      </p:pic>
      <p:sp>
        <p:nvSpPr>
          <p:cNvPr id="12" name="Text 8"/>
          <p:cNvSpPr txBox="1"/>
          <p:nvPr/>
        </p:nvSpPr>
        <p:spPr>
          <a:xfrm>
            <a:off x="5623560" y="1572768"/>
            <a:ext cx="2880360" cy="365760"/>
          </a:xfrm>
          <a:prstGeom prst="rect">
            <a:avLst/>
          </a:prstGeom>
          <a:noFill/>
          <a:ln/>
        </p:spPr>
        <p:txBody>
          <a:bodyPr wrap="square" lIns="0" tIns="0" rIns="0" bIns="0" rtlCol="0" anchor="ctr"/>
          <a:lstStyle/>
          <a:p>
            <a:pPr marL="0" indent="0">
              <a:buNone/>
            </a:pPr>
            <a:r>
              <a:rPr lang="en-US" sz="1500" b="1">
                <a:solidFill>
                  <a:srgbClr val="113E67"/>
                </a:solidFill>
                <a:latin typeface=""/>
                <a:ea typeface="Calibri" pitchFamily="34" charset="-122"/>
                <a:cs typeface="Calibri" pitchFamily="34" charset="-120"/>
              </a:rPr>
              <a:t>Expectations have shifted</a:t>
            </a:r>
            <a:endParaRPr lang="en-US" sz="1500">
              <a:solidFill>
                <a:srgbClr val="113E67"/>
              </a:solidFill>
              <a:latin typeface=""/>
            </a:endParaRPr>
          </a:p>
        </p:txBody>
      </p:sp>
      <p:sp>
        <p:nvSpPr>
          <p:cNvPr id="13" name="Text 9"/>
          <p:cNvSpPr txBox="1"/>
          <p:nvPr/>
        </p:nvSpPr>
        <p:spPr>
          <a:xfrm>
            <a:off x="5623560" y="1938528"/>
            <a:ext cx="2880360" cy="82296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Behavioral health departments now carry significant funding and accountability for housing people with behavioral health needs.</a:t>
            </a:r>
            <a:endParaRPr lang="en-US" sz="1250">
              <a:latin typeface=""/>
            </a:endParaRPr>
          </a:p>
        </p:txBody>
      </p:sp>
      <p:sp>
        <p:nvSpPr>
          <p:cNvPr id="14" name="Shape 10"/>
          <p:cNvSpPr/>
          <p:nvPr/>
        </p:nvSpPr>
        <p:spPr>
          <a:xfrm>
            <a:off x="457200" y="3063240"/>
            <a:ext cx="3977640" cy="1508760"/>
          </a:xfrm>
          <a:prstGeom prst="roundRect">
            <a:avLst>
              <a:gd name="adj" fmla="val 4848"/>
            </a:avLst>
          </a:prstGeom>
          <a:solidFill>
            <a:srgbClr val="EAF2F3"/>
          </a:solidFill>
          <a:ln w="12700">
            <a:solidFill>
              <a:srgbClr val="EAF2F3"/>
            </a:solidFill>
            <a:prstDash val="solid"/>
          </a:ln>
        </p:spPr>
        <p:txBody>
          <a:bodyPr/>
          <a:lstStyle/>
          <a:p>
            <a:endParaRPr lang="en-US"/>
          </a:p>
        </p:txBody>
      </p:sp>
      <p:sp>
        <p:nvSpPr>
          <p:cNvPr id="15" name="Shape 11"/>
          <p:cNvSpPr/>
          <p:nvPr/>
        </p:nvSpPr>
        <p:spPr>
          <a:xfrm>
            <a:off x="685800" y="3291840"/>
            <a:ext cx="502920" cy="502920"/>
          </a:xfrm>
          <a:prstGeom prst="ellipse">
            <a:avLst/>
          </a:prstGeom>
          <a:solidFill>
            <a:srgbClr val="1B4D5C"/>
          </a:solidFill>
          <a:ln w="12700">
            <a:solidFill>
              <a:srgbClr val="1B4D5C"/>
            </a:solidFill>
            <a:prstDash val="solid"/>
          </a:ln>
        </p:spPr>
        <p:txBody>
          <a:bodyPr/>
          <a:lstStyle/>
          <a:p>
            <a:endParaRPr lang="en-US"/>
          </a:p>
        </p:txBody>
      </p:sp>
      <p:pic>
        <p:nvPicPr>
          <p:cNvPr id="16" name="Image 2" descr="preencoded.png"/>
          <p:cNvPicPr>
            <a:picLocks noChangeAspect="1"/>
          </p:cNvPicPr>
          <p:nvPr/>
        </p:nvPicPr>
        <p:blipFill>
          <a:blip r:embed="rId6"/>
          <a:stretch>
            <a:fillRect/>
          </a:stretch>
        </p:blipFill>
        <p:spPr>
          <a:xfrm>
            <a:off x="811530" y="3417570"/>
            <a:ext cx="251460" cy="251460"/>
          </a:xfrm>
          <a:prstGeom prst="rect">
            <a:avLst/>
          </a:prstGeom>
        </p:spPr>
      </p:pic>
      <p:sp>
        <p:nvSpPr>
          <p:cNvPr id="17" name="Text 12"/>
          <p:cNvSpPr txBox="1"/>
          <p:nvPr/>
        </p:nvSpPr>
        <p:spPr>
          <a:xfrm>
            <a:off x="1371600" y="3264408"/>
            <a:ext cx="2880360" cy="365760"/>
          </a:xfrm>
          <a:prstGeom prst="rect">
            <a:avLst/>
          </a:prstGeom>
          <a:noFill/>
          <a:ln/>
        </p:spPr>
        <p:txBody>
          <a:bodyPr wrap="square" lIns="0" tIns="0" rIns="0" bIns="0" rtlCol="0" anchor="ctr"/>
          <a:lstStyle/>
          <a:p>
            <a:pPr marL="0" indent="0">
              <a:buNone/>
            </a:pPr>
            <a:r>
              <a:rPr lang="en-US" sz="1500" b="1">
                <a:solidFill>
                  <a:srgbClr val="113E67"/>
                </a:solidFill>
                <a:latin typeface=""/>
                <a:ea typeface="Calibri" pitchFamily="34" charset="-122"/>
                <a:cs typeface="Calibri" pitchFamily="34" charset="-120"/>
              </a:rPr>
              <a:t>Everyone has a role</a:t>
            </a:r>
            <a:endParaRPr lang="en-US" sz="1500">
              <a:solidFill>
                <a:srgbClr val="113E67"/>
              </a:solidFill>
              <a:latin typeface=""/>
            </a:endParaRPr>
          </a:p>
        </p:txBody>
      </p:sp>
      <p:sp>
        <p:nvSpPr>
          <p:cNvPr id="18" name="Text 13"/>
          <p:cNvSpPr txBox="1"/>
          <p:nvPr/>
        </p:nvSpPr>
        <p:spPr>
          <a:xfrm>
            <a:off x="1371600" y="3630168"/>
            <a:ext cx="2880360" cy="82296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Public scrutiny and concern are high. We all help make sure our clients' challenges, and the work we do to support them, are well documented.</a:t>
            </a:r>
            <a:endParaRPr lang="en-US" sz="1250">
              <a:latin typeface=""/>
            </a:endParaRPr>
          </a:p>
        </p:txBody>
      </p:sp>
      <p:sp>
        <p:nvSpPr>
          <p:cNvPr id="19" name="Shape 14"/>
          <p:cNvSpPr/>
          <p:nvPr/>
        </p:nvSpPr>
        <p:spPr>
          <a:xfrm>
            <a:off x="4709160" y="3063240"/>
            <a:ext cx="3977640" cy="1508760"/>
          </a:xfrm>
          <a:prstGeom prst="roundRect">
            <a:avLst>
              <a:gd name="adj" fmla="val 4848"/>
            </a:avLst>
          </a:prstGeom>
          <a:solidFill>
            <a:srgbClr val="EAF2F3"/>
          </a:solidFill>
          <a:ln w="12700">
            <a:solidFill>
              <a:srgbClr val="EAF2F3"/>
            </a:solidFill>
            <a:prstDash val="solid"/>
          </a:ln>
        </p:spPr>
        <p:txBody>
          <a:bodyPr/>
          <a:lstStyle/>
          <a:p>
            <a:endParaRPr lang="en-US"/>
          </a:p>
        </p:txBody>
      </p:sp>
      <p:sp>
        <p:nvSpPr>
          <p:cNvPr id="20" name="Shape 15"/>
          <p:cNvSpPr/>
          <p:nvPr/>
        </p:nvSpPr>
        <p:spPr>
          <a:xfrm>
            <a:off x="4937760" y="3291840"/>
            <a:ext cx="502920" cy="502920"/>
          </a:xfrm>
          <a:prstGeom prst="ellipse">
            <a:avLst/>
          </a:prstGeom>
          <a:solidFill>
            <a:srgbClr val="1B4D5C"/>
          </a:solidFill>
          <a:ln w="12700">
            <a:solidFill>
              <a:srgbClr val="1B4D5C"/>
            </a:solidFill>
            <a:prstDash val="solid"/>
          </a:ln>
        </p:spPr>
        <p:txBody>
          <a:bodyPr/>
          <a:lstStyle/>
          <a:p>
            <a:endParaRPr lang="en-US"/>
          </a:p>
        </p:txBody>
      </p:sp>
      <p:pic>
        <p:nvPicPr>
          <p:cNvPr id="21" name="Image 3" descr="preencoded.png"/>
          <p:cNvPicPr>
            <a:picLocks noChangeAspect="1"/>
          </p:cNvPicPr>
          <p:nvPr/>
        </p:nvPicPr>
        <p:blipFill>
          <a:blip r:embed="rId7"/>
          <a:stretch>
            <a:fillRect/>
          </a:stretch>
        </p:blipFill>
        <p:spPr>
          <a:xfrm>
            <a:off x="5063490" y="3417570"/>
            <a:ext cx="251460" cy="251460"/>
          </a:xfrm>
          <a:prstGeom prst="rect">
            <a:avLst/>
          </a:prstGeom>
        </p:spPr>
      </p:pic>
      <p:sp>
        <p:nvSpPr>
          <p:cNvPr id="22" name="Text 16"/>
          <p:cNvSpPr txBox="1"/>
          <p:nvPr/>
        </p:nvSpPr>
        <p:spPr>
          <a:xfrm>
            <a:off x="5623560" y="3264408"/>
            <a:ext cx="2880360" cy="365760"/>
          </a:xfrm>
          <a:prstGeom prst="rect">
            <a:avLst/>
          </a:prstGeom>
          <a:noFill/>
          <a:ln/>
        </p:spPr>
        <p:txBody>
          <a:bodyPr wrap="square" lIns="0" tIns="0" rIns="0" bIns="0" rtlCol="0" anchor="ctr"/>
          <a:lstStyle/>
          <a:p>
            <a:pPr marL="0" indent="0">
              <a:buNone/>
            </a:pPr>
            <a:r>
              <a:rPr lang="en-US" sz="1500" b="1">
                <a:solidFill>
                  <a:srgbClr val="113E67"/>
                </a:solidFill>
                <a:latin typeface=""/>
                <a:ea typeface="Calibri" pitchFamily="34" charset="-122"/>
                <a:cs typeface="Calibri" pitchFamily="34" charset="-120"/>
              </a:rPr>
              <a:t>Name the frustration</a:t>
            </a:r>
            <a:endParaRPr lang="en-US" sz="1500">
              <a:solidFill>
                <a:srgbClr val="113E67"/>
              </a:solidFill>
              <a:latin typeface=""/>
            </a:endParaRPr>
          </a:p>
        </p:txBody>
      </p:sp>
      <p:sp>
        <p:nvSpPr>
          <p:cNvPr id="23" name="Text 17"/>
          <p:cNvSpPr txBox="1"/>
          <p:nvPr/>
        </p:nvSpPr>
        <p:spPr>
          <a:xfrm>
            <a:off x="5623560" y="3630168"/>
            <a:ext cx="2880360" cy="82296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Asking about housing can feel hard when there isn't enough housing for all of our clients or everyone who needs it. Acknowledge that openly.</a:t>
            </a:r>
            <a:endParaRPr lang="en-US" sz="1250">
              <a:latin typeface=""/>
            </a:endParaRPr>
          </a:p>
        </p:txBody>
      </p:sp>
    </p:spTree>
    <p:extLst>
      <p:ext uri="{BB962C8B-B14F-4D97-AF65-F5344CB8AC3E}">
        <p14:creationId xmlns:p14="http://schemas.microsoft.com/office/powerpoint/2010/main" val="2474268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50476"/>
            <a:lum/>
          </a:blip>
          <a:srcRect/>
          <a:stretch>
            <a:fillRect/>
          </a:stretch>
        </a:blipFill>
        <a:effectLst/>
      </p:bgPr>
    </p:bg>
    <p:spTree>
      <p:nvGrpSpPr>
        <p:cNvPr id="1" name="">
          <a:extLst>
            <a:ext uri="{FF2B5EF4-FFF2-40B4-BE49-F238E27FC236}">
              <a16:creationId xmlns:a16="http://schemas.microsoft.com/office/drawing/2014/main" id="{6775FC07-6EF4-1DCA-5E20-72D8F1BC4B9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D76D04B-D039-A814-5BE5-09D2DC9BC99D}"/>
              </a:ext>
            </a:extLst>
          </p:cNvPr>
          <p:cNvSpPr txBox="1"/>
          <p:nvPr/>
        </p:nvSpPr>
        <p:spPr>
          <a:xfrm>
            <a:off x="2004216" y="548640"/>
            <a:ext cx="2743200" cy="274320"/>
          </a:xfrm>
          <a:prstGeom prst="rect">
            <a:avLst/>
          </a:prstGeom>
          <a:noFill/>
          <a:ln/>
        </p:spPr>
        <p:txBody>
          <a:bodyPr wrap="square" lIns="0" tIns="0" rIns="0" bIns="0" rtlCol="0" anchor="ctr"/>
          <a:lstStyle/>
          <a:p>
            <a:pPr marL="0" indent="0">
              <a:buNone/>
            </a:pPr>
            <a:r>
              <a:rPr lang="en-US" sz="1200" b="1" kern="0" spc="300">
                <a:solidFill>
                  <a:srgbClr val="D9734E"/>
                </a:solidFill>
                <a:latin typeface="Calibri" pitchFamily="34" charset="0"/>
                <a:ea typeface="Calibri" pitchFamily="34" charset="-122"/>
                <a:cs typeface="Calibri" pitchFamily="34" charset="-120"/>
              </a:rPr>
              <a:t>WATCH VIDEO</a:t>
            </a:r>
            <a:endParaRPr lang="en-US" sz="1200"/>
          </a:p>
        </p:txBody>
      </p:sp>
      <p:sp>
        <p:nvSpPr>
          <p:cNvPr id="13" name="Text 10">
            <a:extLst>
              <a:ext uri="{FF2B5EF4-FFF2-40B4-BE49-F238E27FC236}">
                <a16:creationId xmlns:a16="http://schemas.microsoft.com/office/drawing/2014/main" id="{A7C56B36-2931-8986-E339-67D067B03655}"/>
              </a:ext>
            </a:extLst>
          </p:cNvPr>
          <p:cNvSpPr txBox="1"/>
          <p:nvPr/>
        </p:nvSpPr>
        <p:spPr>
          <a:xfrm>
            <a:off x="2004215" y="4366260"/>
            <a:ext cx="6365345"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CLICK THUMBNAIL TO PLAY IN SLIDESHOW or CLICK BROWSER LINK BELOW</a:t>
            </a:r>
            <a:endParaRPr lang="en-US" sz="1000"/>
          </a:p>
        </p:txBody>
      </p:sp>
      <p:sp>
        <p:nvSpPr>
          <p:cNvPr id="14" name="Text 11">
            <a:extLst>
              <a:ext uri="{FF2B5EF4-FFF2-40B4-BE49-F238E27FC236}">
                <a16:creationId xmlns:a16="http://schemas.microsoft.com/office/drawing/2014/main" id="{22D5CEB2-E556-3A5A-DB35-58FE1E888DF1}"/>
              </a:ext>
            </a:extLst>
          </p:cNvPr>
          <p:cNvSpPr txBox="1"/>
          <p:nvPr/>
        </p:nvSpPr>
        <p:spPr>
          <a:xfrm>
            <a:off x="2004215" y="4613148"/>
            <a:ext cx="4163319" cy="228600"/>
          </a:xfrm>
          <a:prstGeom prst="rect">
            <a:avLst/>
          </a:prstGeom>
          <a:noFill/>
          <a:ln/>
        </p:spPr>
        <p:txBody>
          <a:bodyPr wrap="square" lIns="0" tIns="0" rIns="0" bIns="0" rtlCol="0" anchor="t"/>
          <a:lstStyle/>
          <a:p>
            <a:r>
              <a:rPr lang="en-US" sz="1100">
                <a:solidFill>
                  <a:srgbClr val="1F2A30"/>
                </a:solidFill>
                <a:latin typeface=""/>
                <a:ea typeface="+mn-lt"/>
                <a:cs typeface="+mn-lt"/>
                <a:hlinkClick r:id="rId5"/>
              </a:rPr>
              <a:t>https://vimeo.com/1210367175/8b4e8ec461</a:t>
            </a:r>
            <a:endParaRPr lang="en-US" sz="1100">
              <a:latin typeface=""/>
            </a:endParaRPr>
          </a:p>
          <a:p>
            <a:pPr marL="0" indent="0">
              <a:buNone/>
            </a:pPr>
            <a:endParaRPr lang="en-US">
              <a:latin typeface=""/>
            </a:endParaRPr>
          </a:p>
        </p:txBody>
      </p:sp>
      <p:sp>
        <p:nvSpPr>
          <p:cNvPr id="17" name="Shape 8">
            <a:extLst>
              <a:ext uri="{FF2B5EF4-FFF2-40B4-BE49-F238E27FC236}">
                <a16:creationId xmlns:a16="http://schemas.microsoft.com/office/drawing/2014/main" id="{CCF788B5-A9FF-62EA-DD6E-CA5291C6E3F9}"/>
              </a:ext>
            </a:extLst>
          </p:cNvPr>
          <p:cNvSpPr/>
          <p:nvPr/>
        </p:nvSpPr>
        <p:spPr>
          <a:xfrm>
            <a:off x="0" y="0"/>
            <a:ext cx="1399592" cy="5143500"/>
          </a:xfrm>
          <a:prstGeom prst="roundRect">
            <a:avLst>
              <a:gd name="adj" fmla="val 2424"/>
            </a:avLst>
          </a:prstGeom>
          <a:solidFill>
            <a:srgbClr val="38486C"/>
          </a:solidFill>
          <a:ln w="12700">
            <a:solidFill>
              <a:srgbClr val="1B4D5C"/>
            </a:solidFill>
            <a:prstDash val="solid"/>
          </a:ln>
        </p:spPr>
        <p:txBody>
          <a:bodyPr/>
          <a:lstStyle/>
          <a:p>
            <a:endParaRPr lang="en-US"/>
          </a:p>
        </p:txBody>
      </p:sp>
      <p:sp>
        <p:nvSpPr>
          <p:cNvPr id="3" name="TextBox 2">
            <a:extLst>
              <a:ext uri="{FF2B5EF4-FFF2-40B4-BE49-F238E27FC236}">
                <a16:creationId xmlns:a16="http://schemas.microsoft.com/office/drawing/2014/main" id="{C8711ACB-9F73-3A3E-5C8F-805A31A3E590}"/>
              </a:ext>
            </a:extLst>
          </p:cNvPr>
          <p:cNvSpPr txBox="1"/>
          <p:nvPr/>
        </p:nvSpPr>
        <p:spPr>
          <a:xfrm>
            <a:off x="1749287" y="-1258957"/>
            <a:ext cx="184731" cy="369332"/>
          </a:xfrm>
          <a:prstGeom prst="rect">
            <a:avLst/>
          </a:prstGeom>
          <a:noFill/>
        </p:spPr>
        <p:txBody>
          <a:bodyPr wrap="none" rtlCol="0">
            <a:spAutoFit/>
          </a:bodyPr>
          <a:lstStyle/>
          <a:p>
            <a:endParaRPr lang="en-US"/>
          </a:p>
        </p:txBody>
      </p:sp>
      <p:pic>
        <p:nvPicPr>
          <p:cNvPr id="4" name="Online Media 3" descr="Documenting Housing Status">
            <a:hlinkClick r:id="" action="ppaction://media"/>
            <a:extLst>
              <a:ext uri="{FF2B5EF4-FFF2-40B4-BE49-F238E27FC236}">
                <a16:creationId xmlns:a16="http://schemas.microsoft.com/office/drawing/2014/main" id="{E1CFDE23-5897-3635-C859-BA7F7CD955C7}"/>
              </a:ext>
            </a:extLst>
          </p:cNvPr>
          <p:cNvPicPr>
            <a:picLocks noRot="1" noChangeAspect="1"/>
          </p:cNvPicPr>
          <p:nvPr>
            <a:videoFile r:link="rId1"/>
          </p:nvPr>
        </p:nvPicPr>
        <p:blipFill>
          <a:blip r:embed="rId6"/>
          <a:stretch>
            <a:fillRect/>
          </a:stretch>
        </p:blipFill>
        <p:spPr>
          <a:xfrm>
            <a:off x="1866900" y="1047750"/>
            <a:ext cx="5410200" cy="3048000"/>
          </a:xfrm>
          <a:prstGeom prst="rect">
            <a:avLst/>
          </a:prstGeom>
        </p:spPr>
      </p:pic>
    </p:spTree>
    <p:extLst>
      <p:ext uri="{BB962C8B-B14F-4D97-AF65-F5344CB8AC3E}">
        <p14:creationId xmlns:p14="http://schemas.microsoft.com/office/powerpoint/2010/main" val="4759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ctr"/>
          <a:lstStyle/>
          <a:p>
            <a:pPr marL="0" indent="0">
              <a:buNone/>
            </a:pPr>
            <a:r>
              <a:rPr lang="en-US" sz="1100" b="1" kern="0" spc="200">
                <a:solidFill>
                  <a:srgbClr val="D9734E"/>
                </a:solidFill>
                <a:latin typeface="Calibri" pitchFamily="34" charset="0"/>
                <a:ea typeface="Calibri" pitchFamily="34" charset="-122"/>
                <a:cs typeface="Calibri" pitchFamily="34" charset="-120"/>
              </a:rPr>
              <a:t>VIDEO 2  ·  AFTER VIEWING</a:t>
            </a:r>
            <a:endParaRPr lang="en-US" sz="1100"/>
          </a:p>
        </p:txBody>
      </p:sp>
      <p:sp>
        <p:nvSpPr>
          <p:cNvPr id="3" name="Text 1"/>
          <p:cNvSpPr txBox="1"/>
          <p:nvPr/>
        </p:nvSpPr>
        <p:spPr>
          <a:xfrm>
            <a:off x="457200" y="566928"/>
            <a:ext cx="8229600" cy="640080"/>
          </a:xfrm>
          <a:prstGeom prst="rect">
            <a:avLst/>
          </a:prstGeom>
          <a:noFill/>
          <a:ln/>
        </p:spPr>
        <p:txBody>
          <a:bodyPr wrap="square" lIns="0" tIns="0" rIns="0" bIns="0" rtlCol="0" anchor="ctr"/>
          <a:lstStyle/>
          <a:p>
            <a:pPr marL="0" indent="0">
              <a:buNone/>
            </a:pPr>
            <a:r>
              <a:rPr lang="en-US" sz="3000">
                <a:solidFill>
                  <a:srgbClr val="113E67"/>
                </a:solidFill>
                <a:latin typeface=""/>
                <a:ea typeface="Cambria" pitchFamily="34" charset="-122"/>
                <a:cs typeface="Cambria" pitchFamily="34" charset="-120"/>
              </a:rPr>
              <a:t>Facilitating the Discussion</a:t>
            </a:r>
            <a:endParaRPr lang="en-US" sz="3000">
              <a:solidFill>
                <a:srgbClr val="113E67"/>
              </a:solidFill>
              <a:latin typeface=""/>
            </a:endParaRPr>
          </a:p>
        </p:txBody>
      </p:sp>
      <p:sp>
        <p:nvSpPr>
          <p:cNvPr id="4" name="Shape 2"/>
          <p:cNvSpPr/>
          <p:nvPr/>
        </p:nvSpPr>
        <p:spPr>
          <a:xfrm>
            <a:off x="457200" y="1463040"/>
            <a:ext cx="548640" cy="548640"/>
          </a:xfrm>
          <a:prstGeom prst="ellipse">
            <a:avLst/>
          </a:prstGeom>
          <a:solidFill>
            <a:srgbClr val="D9734E"/>
          </a:solidFill>
          <a:ln w="12700">
            <a:solidFill>
              <a:srgbClr val="D9734E"/>
            </a:solidFill>
            <a:prstDash val="solid"/>
          </a:ln>
        </p:spPr>
        <p:txBody>
          <a:bodyPr/>
          <a:lstStyle/>
          <a:p>
            <a:endParaRPr lang="en-US"/>
          </a:p>
        </p:txBody>
      </p:sp>
      <p:sp>
        <p:nvSpPr>
          <p:cNvPr id="5" name="Text 3"/>
          <p:cNvSpPr txBox="1"/>
          <p:nvPr/>
        </p:nvSpPr>
        <p:spPr>
          <a:xfrm>
            <a:off x="457200" y="1463040"/>
            <a:ext cx="548640" cy="548640"/>
          </a:xfrm>
          <a:prstGeom prst="rect">
            <a:avLst/>
          </a:prstGeom>
          <a:noFill/>
          <a:ln/>
        </p:spPr>
        <p:txBody>
          <a:bodyPr wrap="square" lIns="0" tIns="0" rIns="0" bIns="0" rtlCol="0" anchor="ctr"/>
          <a:lstStyle/>
          <a:p>
            <a:pPr marL="0" indent="0" algn="ctr">
              <a:buNone/>
            </a:pPr>
            <a:r>
              <a:rPr lang="en-US" sz="2000" b="1">
                <a:solidFill>
                  <a:srgbClr val="FFFFFF"/>
                </a:solidFill>
                <a:latin typeface=""/>
                <a:ea typeface="Cambria" pitchFamily="34" charset="-122"/>
                <a:cs typeface="Cambria" pitchFamily="34" charset="-120"/>
              </a:rPr>
              <a:t>1</a:t>
            </a:r>
            <a:endParaRPr lang="en-US" sz="2000">
              <a:latin typeface=""/>
            </a:endParaRPr>
          </a:p>
        </p:txBody>
      </p:sp>
      <p:sp>
        <p:nvSpPr>
          <p:cNvPr id="6" name="Text 4"/>
          <p:cNvSpPr txBox="1"/>
          <p:nvPr/>
        </p:nvSpPr>
        <p:spPr>
          <a:xfrm>
            <a:off x="1234440" y="1417320"/>
            <a:ext cx="7452360" cy="914400"/>
          </a:xfrm>
          <a:prstGeom prst="rect">
            <a:avLst/>
          </a:prstGeom>
          <a:noFill/>
          <a:ln/>
        </p:spPr>
        <p:txBody>
          <a:bodyPr wrap="square" lIns="0" tIns="0" rIns="0" bIns="0" rtlCol="0" anchor="t"/>
          <a:lstStyle/>
          <a:p>
            <a:pPr marL="0" indent="0">
              <a:lnSpc>
                <a:spcPct val="105000"/>
              </a:lnSpc>
              <a:buNone/>
            </a:pPr>
            <a:r>
              <a:rPr lang="en-US" sz="1600">
                <a:solidFill>
                  <a:srgbClr val="1F2A30"/>
                </a:solidFill>
                <a:latin typeface=""/>
                <a:ea typeface="Calibri" pitchFamily="34" charset="-122"/>
                <a:cs typeface="Calibri" pitchFamily="34" charset="-120"/>
              </a:rPr>
              <a:t>What did you think of the video? Did it help you understand why we are so focused on capturing the housing status of our clients?</a:t>
            </a:r>
            <a:endParaRPr lang="en-US" sz="1600">
              <a:latin typeface=""/>
            </a:endParaRPr>
          </a:p>
        </p:txBody>
      </p:sp>
      <p:sp>
        <p:nvSpPr>
          <p:cNvPr id="7" name="Shape 5"/>
          <p:cNvSpPr/>
          <p:nvPr/>
        </p:nvSpPr>
        <p:spPr>
          <a:xfrm>
            <a:off x="457200" y="2606040"/>
            <a:ext cx="548640" cy="548640"/>
          </a:xfrm>
          <a:prstGeom prst="ellipse">
            <a:avLst/>
          </a:prstGeom>
          <a:solidFill>
            <a:srgbClr val="D9734E"/>
          </a:solidFill>
          <a:ln w="12700">
            <a:solidFill>
              <a:srgbClr val="D9734E"/>
            </a:solidFill>
            <a:prstDash val="solid"/>
          </a:ln>
        </p:spPr>
        <p:txBody>
          <a:bodyPr/>
          <a:lstStyle/>
          <a:p>
            <a:endParaRPr lang="en-US"/>
          </a:p>
        </p:txBody>
      </p:sp>
      <p:sp>
        <p:nvSpPr>
          <p:cNvPr id="8" name="Text 6"/>
          <p:cNvSpPr txBox="1"/>
          <p:nvPr/>
        </p:nvSpPr>
        <p:spPr>
          <a:xfrm>
            <a:off x="457200" y="2606040"/>
            <a:ext cx="548640" cy="548640"/>
          </a:xfrm>
          <a:prstGeom prst="rect">
            <a:avLst/>
          </a:prstGeom>
          <a:noFill/>
          <a:ln/>
        </p:spPr>
        <p:txBody>
          <a:bodyPr wrap="square" lIns="0" tIns="0" rIns="0" bIns="0" rtlCol="0" anchor="ctr"/>
          <a:lstStyle/>
          <a:p>
            <a:pPr marL="0" indent="0" algn="ctr">
              <a:buNone/>
            </a:pPr>
            <a:r>
              <a:rPr lang="en-US" sz="2000" b="1">
                <a:solidFill>
                  <a:srgbClr val="FFFFFF"/>
                </a:solidFill>
                <a:latin typeface=""/>
                <a:ea typeface="Cambria" pitchFamily="34" charset="-122"/>
                <a:cs typeface="Cambria" pitchFamily="34" charset="-120"/>
              </a:rPr>
              <a:t>2</a:t>
            </a:r>
            <a:endParaRPr lang="en-US" sz="2000">
              <a:latin typeface=""/>
            </a:endParaRPr>
          </a:p>
        </p:txBody>
      </p:sp>
      <p:sp>
        <p:nvSpPr>
          <p:cNvPr id="9" name="Text 7"/>
          <p:cNvSpPr txBox="1"/>
          <p:nvPr/>
        </p:nvSpPr>
        <p:spPr>
          <a:xfrm>
            <a:off x="1234440" y="2560320"/>
            <a:ext cx="7452360" cy="914400"/>
          </a:xfrm>
          <a:prstGeom prst="rect">
            <a:avLst/>
          </a:prstGeom>
          <a:noFill/>
          <a:ln/>
        </p:spPr>
        <p:txBody>
          <a:bodyPr wrap="square" lIns="0" tIns="0" rIns="0" bIns="0" rtlCol="0" anchor="t"/>
          <a:lstStyle/>
          <a:p>
            <a:pPr marL="0" indent="0">
              <a:lnSpc>
                <a:spcPct val="105000"/>
              </a:lnSpc>
              <a:buNone/>
            </a:pPr>
            <a:r>
              <a:rPr lang="en-US" sz="1600">
                <a:solidFill>
                  <a:srgbClr val="1F2A30"/>
                </a:solidFill>
                <a:latin typeface=""/>
                <a:ea typeface="Calibri" pitchFamily="34" charset="-122"/>
                <a:cs typeface="Calibri" pitchFamily="34" charset="-120"/>
              </a:rPr>
              <a:t>What ideas do you have for integrating this new expectation into our workflows?</a:t>
            </a:r>
            <a:endParaRPr lang="en-US" sz="1600">
              <a:latin typeface=""/>
            </a:endParaRPr>
          </a:p>
        </p:txBody>
      </p:sp>
      <p:sp>
        <p:nvSpPr>
          <p:cNvPr id="10" name="Shape 8"/>
          <p:cNvSpPr/>
          <p:nvPr/>
        </p:nvSpPr>
        <p:spPr>
          <a:xfrm>
            <a:off x="457200" y="3749040"/>
            <a:ext cx="548640" cy="548640"/>
          </a:xfrm>
          <a:prstGeom prst="ellipse">
            <a:avLst/>
          </a:prstGeom>
          <a:solidFill>
            <a:srgbClr val="D9734E"/>
          </a:solidFill>
          <a:ln w="12700">
            <a:solidFill>
              <a:srgbClr val="D9734E"/>
            </a:solidFill>
            <a:prstDash val="solid"/>
          </a:ln>
        </p:spPr>
        <p:txBody>
          <a:bodyPr/>
          <a:lstStyle/>
          <a:p>
            <a:endParaRPr lang="en-US"/>
          </a:p>
        </p:txBody>
      </p:sp>
      <p:sp>
        <p:nvSpPr>
          <p:cNvPr id="11" name="Text 9"/>
          <p:cNvSpPr txBox="1"/>
          <p:nvPr/>
        </p:nvSpPr>
        <p:spPr>
          <a:xfrm>
            <a:off x="457200" y="3749040"/>
            <a:ext cx="548640" cy="548640"/>
          </a:xfrm>
          <a:prstGeom prst="rect">
            <a:avLst/>
          </a:prstGeom>
          <a:noFill/>
          <a:ln/>
        </p:spPr>
        <p:txBody>
          <a:bodyPr wrap="square" lIns="0" tIns="0" rIns="0" bIns="0" rtlCol="0" anchor="ctr"/>
          <a:lstStyle/>
          <a:p>
            <a:pPr marL="0" indent="0" algn="ctr">
              <a:buNone/>
            </a:pPr>
            <a:r>
              <a:rPr lang="en-US" sz="2000" b="1">
                <a:solidFill>
                  <a:srgbClr val="FFFFFF"/>
                </a:solidFill>
                <a:latin typeface=""/>
                <a:ea typeface="Cambria" pitchFamily="34" charset="-122"/>
                <a:cs typeface="Cambria" pitchFamily="34" charset="-120"/>
              </a:rPr>
              <a:t>3</a:t>
            </a:r>
            <a:endParaRPr lang="en-US" sz="2000">
              <a:latin typeface=""/>
            </a:endParaRPr>
          </a:p>
        </p:txBody>
      </p:sp>
      <p:sp>
        <p:nvSpPr>
          <p:cNvPr id="12" name="Text 10"/>
          <p:cNvSpPr txBox="1"/>
          <p:nvPr/>
        </p:nvSpPr>
        <p:spPr>
          <a:xfrm>
            <a:off x="1234440" y="3703320"/>
            <a:ext cx="7452360" cy="914400"/>
          </a:xfrm>
          <a:prstGeom prst="rect">
            <a:avLst/>
          </a:prstGeom>
          <a:noFill/>
          <a:ln/>
        </p:spPr>
        <p:txBody>
          <a:bodyPr wrap="square" lIns="0" tIns="0" rIns="0" bIns="0" rtlCol="0" anchor="t"/>
          <a:lstStyle/>
          <a:p>
            <a:pPr marL="0" indent="0">
              <a:lnSpc>
                <a:spcPct val="105000"/>
              </a:lnSpc>
              <a:buNone/>
            </a:pPr>
            <a:r>
              <a:rPr lang="en-US" sz="1600">
                <a:solidFill>
                  <a:srgbClr val="1F2A30"/>
                </a:solidFill>
                <a:latin typeface=""/>
                <a:ea typeface="Calibri" pitchFamily="34" charset="-122"/>
                <a:cs typeface="Calibri" pitchFamily="34" charset="-120"/>
              </a:rPr>
              <a:t>What challenges can you foresee in capturing this data, and what ideas do you have for addressing them?</a:t>
            </a:r>
            <a:endParaRPr lang="en-US" sz="1600">
              <a:latin typeface=""/>
            </a:endParaRPr>
          </a:p>
        </p:txBody>
      </p:sp>
    </p:spTree>
    <p:extLst>
      <p:ext uri="{BB962C8B-B14F-4D97-AF65-F5344CB8AC3E}">
        <p14:creationId xmlns:p14="http://schemas.microsoft.com/office/powerpoint/2010/main" val="381763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ctr"/>
          <a:lstStyle/>
          <a:p>
            <a:pPr marL="0" indent="0">
              <a:buNone/>
            </a:pPr>
            <a:r>
              <a:rPr lang="en-US" sz="1100" b="1" kern="0" spc="200">
                <a:solidFill>
                  <a:srgbClr val="D9734E"/>
                </a:solidFill>
                <a:latin typeface="Calibri" pitchFamily="34" charset="0"/>
                <a:ea typeface="Calibri" pitchFamily="34" charset="-122"/>
                <a:cs typeface="Calibri" pitchFamily="34" charset="-120"/>
              </a:rPr>
              <a:t>VIDEO 2  ·  TOOLS &amp; FOLLOW-UP</a:t>
            </a:r>
            <a:endParaRPr lang="en-US" sz="1100"/>
          </a:p>
        </p:txBody>
      </p:sp>
      <p:sp>
        <p:nvSpPr>
          <p:cNvPr id="3" name="Text 1"/>
          <p:cNvSpPr txBox="1"/>
          <p:nvPr/>
        </p:nvSpPr>
        <p:spPr>
          <a:xfrm>
            <a:off x="457200" y="566928"/>
            <a:ext cx="8229600" cy="640080"/>
          </a:xfrm>
          <a:prstGeom prst="rect">
            <a:avLst/>
          </a:prstGeom>
          <a:noFill/>
          <a:ln/>
        </p:spPr>
        <p:txBody>
          <a:bodyPr wrap="square" lIns="0" tIns="0" rIns="0" bIns="0" rtlCol="0" anchor="ctr"/>
          <a:lstStyle/>
          <a:p>
            <a:pPr marL="0" indent="0">
              <a:buNone/>
            </a:pPr>
            <a:r>
              <a:rPr lang="en-US" sz="3000">
                <a:solidFill>
                  <a:srgbClr val="113E67"/>
                </a:solidFill>
                <a:latin typeface=""/>
                <a:ea typeface="Cambria" pitchFamily="34" charset="-122"/>
                <a:cs typeface="Cambria" pitchFamily="34" charset="-120"/>
              </a:rPr>
              <a:t>Helpful Tools</a:t>
            </a:r>
            <a:endParaRPr lang="en-US" sz="3000">
              <a:solidFill>
                <a:srgbClr val="113E67"/>
              </a:solidFill>
              <a:latin typeface=""/>
            </a:endParaRPr>
          </a:p>
        </p:txBody>
      </p:sp>
      <p:sp>
        <p:nvSpPr>
          <p:cNvPr id="4" name="Shape 2"/>
          <p:cNvSpPr/>
          <p:nvPr/>
        </p:nvSpPr>
        <p:spPr>
          <a:xfrm>
            <a:off x="457200" y="1371600"/>
            <a:ext cx="4846320" cy="1554480"/>
          </a:xfrm>
          <a:prstGeom prst="roundRect">
            <a:avLst>
              <a:gd name="adj" fmla="val 4706"/>
            </a:avLst>
          </a:prstGeom>
          <a:solidFill>
            <a:srgbClr val="C1E8FB">
              <a:alpha val="40000"/>
            </a:srgbClr>
          </a:solidFill>
          <a:ln w="12700">
            <a:solidFill>
              <a:srgbClr val="EAF2F3"/>
            </a:solidFill>
            <a:prstDash val="solid"/>
          </a:ln>
        </p:spPr>
        <p:txBody>
          <a:bodyPr/>
          <a:lstStyle/>
          <a:p>
            <a:endParaRPr lang="en-US"/>
          </a:p>
        </p:txBody>
      </p:sp>
      <p:sp>
        <p:nvSpPr>
          <p:cNvPr id="5" name="Shape 3"/>
          <p:cNvSpPr/>
          <p:nvPr/>
        </p:nvSpPr>
        <p:spPr>
          <a:xfrm>
            <a:off x="685800" y="1600200"/>
            <a:ext cx="502920" cy="502920"/>
          </a:xfrm>
          <a:prstGeom prst="ellipse">
            <a:avLst/>
          </a:prstGeom>
          <a:solidFill>
            <a:srgbClr val="1B4D5C"/>
          </a:solidFill>
          <a:ln w="12700">
            <a:solidFill>
              <a:srgbClr val="1B4D5C"/>
            </a:solidFill>
            <a:prstDash val="solid"/>
          </a:ln>
        </p:spPr>
        <p:txBody>
          <a:bodyPr/>
          <a:lstStyle/>
          <a:p>
            <a:endParaRPr lang="en-US"/>
          </a:p>
        </p:txBody>
      </p:sp>
      <p:pic>
        <p:nvPicPr>
          <p:cNvPr id="6" name="Image 0" descr="preencoded.png"/>
          <p:cNvPicPr>
            <a:picLocks noChangeAspect="1"/>
          </p:cNvPicPr>
          <p:nvPr/>
        </p:nvPicPr>
        <p:blipFill>
          <a:blip r:embed="rId4"/>
          <a:stretch>
            <a:fillRect/>
          </a:stretch>
        </p:blipFill>
        <p:spPr>
          <a:xfrm>
            <a:off x="811530" y="1725930"/>
            <a:ext cx="251460" cy="251460"/>
          </a:xfrm>
          <a:prstGeom prst="rect">
            <a:avLst/>
          </a:prstGeom>
        </p:spPr>
      </p:pic>
      <p:sp>
        <p:nvSpPr>
          <p:cNvPr id="7" name="Text 4"/>
          <p:cNvSpPr txBox="1"/>
          <p:nvPr/>
        </p:nvSpPr>
        <p:spPr>
          <a:xfrm>
            <a:off x="1371600" y="1572768"/>
            <a:ext cx="3749040" cy="548640"/>
          </a:xfrm>
          <a:prstGeom prst="rect">
            <a:avLst/>
          </a:prstGeom>
          <a:noFill/>
          <a:ln/>
        </p:spPr>
        <p:txBody>
          <a:bodyPr wrap="square" lIns="0" tIns="0" rIns="0" bIns="0" rtlCol="0" anchor="t"/>
          <a:lstStyle/>
          <a:p>
            <a:pPr marL="0" indent="0">
              <a:buNone/>
            </a:pPr>
            <a:r>
              <a:rPr lang="en-US" sz="1400" b="1">
                <a:solidFill>
                  <a:srgbClr val="113E67"/>
                </a:solidFill>
                <a:latin typeface=""/>
                <a:ea typeface="Calibri" pitchFamily="34" charset="-122"/>
                <a:cs typeface="Calibri" pitchFamily="34" charset="-120"/>
              </a:rPr>
              <a:t>Housing Status and Homelessness Screening Tool</a:t>
            </a:r>
            <a:endParaRPr lang="en-US" sz="1400">
              <a:solidFill>
                <a:srgbClr val="113E67"/>
              </a:solidFill>
              <a:latin typeface=""/>
            </a:endParaRPr>
          </a:p>
        </p:txBody>
      </p:sp>
      <p:sp>
        <p:nvSpPr>
          <p:cNvPr id="8" name="Text 5"/>
          <p:cNvSpPr txBox="1"/>
          <p:nvPr/>
        </p:nvSpPr>
        <p:spPr>
          <a:xfrm>
            <a:off x="1371600" y="2148840"/>
            <a:ext cx="3749040" cy="64008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Use the screening tool and its instructions to capture clients' housing history.</a:t>
            </a:r>
            <a:endParaRPr lang="en-US" sz="1250">
              <a:latin typeface=""/>
            </a:endParaRPr>
          </a:p>
        </p:txBody>
      </p:sp>
      <p:sp>
        <p:nvSpPr>
          <p:cNvPr id="9" name="Shape 6"/>
          <p:cNvSpPr/>
          <p:nvPr/>
        </p:nvSpPr>
        <p:spPr>
          <a:xfrm>
            <a:off x="457200" y="3108960"/>
            <a:ext cx="4846320" cy="1554480"/>
          </a:xfrm>
          <a:prstGeom prst="roundRect">
            <a:avLst>
              <a:gd name="adj" fmla="val 4706"/>
            </a:avLst>
          </a:prstGeom>
          <a:solidFill>
            <a:srgbClr val="C1E8FB">
              <a:alpha val="40000"/>
            </a:srgbClr>
          </a:solidFill>
          <a:ln w="12700">
            <a:solidFill>
              <a:srgbClr val="EAF2F3"/>
            </a:solidFill>
            <a:prstDash val="solid"/>
          </a:ln>
        </p:spPr>
        <p:txBody>
          <a:bodyPr/>
          <a:lstStyle/>
          <a:p>
            <a:endParaRPr lang="en-US"/>
          </a:p>
        </p:txBody>
      </p:sp>
      <p:sp>
        <p:nvSpPr>
          <p:cNvPr id="10" name="Shape 7"/>
          <p:cNvSpPr/>
          <p:nvPr/>
        </p:nvSpPr>
        <p:spPr>
          <a:xfrm>
            <a:off x="685800" y="3337560"/>
            <a:ext cx="502920" cy="502920"/>
          </a:xfrm>
          <a:prstGeom prst="ellipse">
            <a:avLst/>
          </a:prstGeom>
          <a:solidFill>
            <a:srgbClr val="1B4D5C"/>
          </a:solidFill>
          <a:ln w="12700">
            <a:solidFill>
              <a:srgbClr val="1B4D5C"/>
            </a:solidFill>
            <a:prstDash val="solid"/>
          </a:ln>
        </p:spPr>
        <p:txBody>
          <a:bodyPr/>
          <a:lstStyle/>
          <a:p>
            <a:endParaRPr lang="en-US"/>
          </a:p>
        </p:txBody>
      </p:sp>
      <p:pic>
        <p:nvPicPr>
          <p:cNvPr id="11" name="Image 1" descr="preencoded.png"/>
          <p:cNvPicPr>
            <a:picLocks noChangeAspect="1"/>
          </p:cNvPicPr>
          <p:nvPr/>
        </p:nvPicPr>
        <p:blipFill>
          <a:blip r:embed="rId5"/>
          <a:stretch>
            <a:fillRect/>
          </a:stretch>
        </p:blipFill>
        <p:spPr>
          <a:xfrm>
            <a:off x="811530" y="3463290"/>
            <a:ext cx="251460" cy="251460"/>
          </a:xfrm>
          <a:prstGeom prst="rect">
            <a:avLst/>
          </a:prstGeom>
        </p:spPr>
      </p:pic>
      <p:sp>
        <p:nvSpPr>
          <p:cNvPr id="12" name="Text 8"/>
          <p:cNvSpPr txBox="1"/>
          <p:nvPr/>
        </p:nvSpPr>
        <p:spPr>
          <a:xfrm>
            <a:off x="1371600" y="3310128"/>
            <a:ext cx="3749040" cy="548640"/>
          </a:xfrm>
          <a:prstGeom prst="rect">
            <a:avLst/>
          </a:prstGeom>
          <a:noFill/>
          <a:ln/>
        </p:spPr>
        <p:txBody>
          <a:bodyPr wrap="square" lIns="0" tIns="0" rIns="0" bIns="0" rtlCol="0" anchor="t"/>
          <a:lstStyle/>
          <a:p>
            <a:pPr marL="0" indent="0">
              <a:buNone/>
            </a:pPr>
            <a:r>
              <a:rPr lang="en-US" sz="1400" b="1">
                <a:solidFill>
                  <a:srgbClr val="113E67"/>
                </a:solidFill>
                <a:latin typeface=""/>
                <a:ea typeface="Calibri" pitchFamily="34" charset="-122"/>
                <a:cs typeface="Calibri" pitchFamily="34" charset="-120"/>
              </a:rPr>
              <a:t>Training Video: Discussing Housing History</a:t>
            </a:r>
            <a:endParaRPr lang="en-US" sz="1400">
              <a:solidFill>
                <a:srgbClr val="113E67"/>
              </a:solidFill>
              <a:latin typeface=""/>
            </a:endParaRPr>
          </a:p>
        </p:txBody>
      </p:sp>
      <p:sp>
        <p:nvSpPr>
          <p:cNvPr id="13" name="Text 9"/>
          <p:cNvSpPr txBox="1"/>
          <p:nvPr/>
        </p:nvSpPr>
        <p:spPr>
          <a:xfrm>
            <a:off x="1371600" y="3886200"/>
            <a:ext cx="3749040" cy="64008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Learn how to talk with someone about their housing history.</a:t>
            </a:r>
            <a:endParaRPr lang="en-US" sz="1250">
              <a:latin typeface=""/>
            </a:endParaRPr>
          </a:p>
        </p:txBody>
      </p:sp>
      <p:sp>
        <p:nvSpPr>
          <p:cNvPr id="14" name="Shape 10"/>
          <p:cNvSpPr/>
          <p:nvPr/>
        </p:nvSpPr>
        <p:spPr>
          <a:xfrm>
            <a:off x="5669280" y="1371600"/>
            <a:ext cx="3017520" cy="3291840"/>
          </a:xfrm>
          <a:prstGeom prst="roundRect">
            <a:avLst>
              <a:gd name="adj" fmla="val 2424"/>
            </a:avLst>
          </a:prstGeom>
          <a:solidFill>
            <a:srgbClr val="38486C"/>
          </a:solidFill>
          <a:ln w="12700">
            <a:solidFill>
              <a:srgbClr val="1B4D5C"/>
            </a:solidFill>
            <a:prstDash val="solid"/>
          </a:ln>
        </p:spPr>
        <p:txBody>
          <a:bodyPr/>
          <a:lstStyle/>
          <a:p>
            <a:endParaRPr lang="en-US">
              <a:solidFill>
                <a:srgbClr val="113E67"/>
              </a:solidFill>
            </a:endParaRPr>
          </a:p>
        </p:txBody>
      </p:sp>
      <p:sp>
        <p:nvSpPr>
          <p:cNvPr id="15" name="Shape 11"/>
          <p:cNvSpPr/>
          <p:nvPr/>
        </p:nvSpPr>
        <p:spPr>
          <a:xfrm>
            <a:off x="5897880" y="1600200"/>
            <a:ext cx="548640" cy="548640"/>
          </a:xfrm>
          <a:prstGeom prst="ellipse">
            <a:avLst/>
          </a:prstGeom>
          <a:solidFill>
            <a:srgbClr val="FFFFFF"/>
          </a:solidFill>
          <a:ln w="12700">
            <a:solidFill>
              <a:srgbClr val="FFFFFF"/>
            </a:solidFill>
            <a:prstDash val="solid"/>
          </a:ln>
        </p:spPr>
        <p:txBody>
          <a:bodyPr/>
          <a:lstStyle/>
          <a:p>
            <a:endParaRPr lang="en-US"/>
          </a:p>
        </p:txBody>
      </p:sp>
      <p:pic>
        <p:nvPicPr>
          <p:cNvPr id="16" name="Image 2" descr="preencoded.png"/>
          <p:cNvPicPr>
            <a:picLocks noChangeAspect="1"/>
          </p:cNvPicPr>
          <p:nvPr/>
        </p:nvPicPr>
        <p:blipFill>
          <a:blip r:embed="rId6"/>
          <a:stretch>
            <a:fillRect/>
          </a:stretch>
        </p:blipFill>
        <p:spPr>
          <a:xfrm>
            <a:off x="6035040" y="1737360"/>
            <a:ext cx="274320" cy="274320"/>
          </a:xfrm>
          <a:prstGeom prst="rect">
            <a:avLst/>
          </a:prstGeom>
        </p:spPr>
      </p:pic>
      <p:sp>
        <p:nvSpPr>
          <p:cNvPr id="17" name="Text 12"/>
          <p:cNvSpPr txBox="1"/>
          <p:nvPr/>
        </p:nvSpPr>
        <p:spPr>
          <a:xfrm>
            <a:off x="5897880" y="2286000"/>
            <a:ext cx="2606040" cy="365760"/>
          </a:xfrm>
          <a:prstGeom prst="rect">
            <a:avLst/>
          </a:prstGeom>
          <a:noFill/>
          <a:ln/>
        </p:spPr>
        <p:txBody>
          <a:bodyPr wrap="square" lIns="0" tIns="0" rIns="0" bIns="0" rtlCol="0" anchor="ctr"/>
          <a:lstStyle/>
          <a:p>
            <a:pPr marL="0" indent="0">
              <a:buNone/>
            </a:pPr>
            <a:r>
              <a:rPr lang="en-US" sz="1600" b="1">
                <a:solidFill>
                  <a:srgbClr val="FFFFFF"/>
                </a:solidFill>
                <a:latin typeface=""/>
                <a:ea typeface="Cambria" pitchFamily="34" charset="-122"/>
                <a:cs typeface="Cambria" pitchFamily="34" charset="-120"/>
              </a:rPr>
              <a:t>Keep the conversation going</a:t>
            </a:r>
            <a:endParaRPr lang="en-US" sz="1600">
              <a:latin typeface=""/>
            </a:endParaRPr>
          </a:p>
        </p:txBody>
      </p:sp>
      <p:sp>
        <p:nvSpPr>
          <p:cNvPr id="18" name="Text 13"/>
          <p:cNvSpPr txBox="1"/>
          <p:nvPr/>
        </p:nvSpPr>
        <p:spPr>
          <a:xfrm>
            <a:off x="5897880" y="2697480"/>
            <a:ext cx="2606040" cy="1874520"/>
          </a:xfrm>
          <a:prstGeom prst="rect">
            <a:avLst/>
          </a:prstGeom>
          <a:noFill/>
          <a:ln/>
        </p:spPr>
        <p:txBody>
          <a:bodyPr wrap="square" lIns="0" tIns="0" rIns="0" bIns="0" rtlCol="0" anchor="t"/>
          <a:lstStyle/>
          <a:p>
            <a:pPr marL="0" indent="0">
              <a:spcAft>
                <a:spcPts val="600"/>
              </a:spcAft>
              <a:buNone/>
            </a:pPr>
            <a:r>
              <a:rPr lang="en-US" sz="1250">
                <a:solidFill>
                  <a:srgbClr val="D6E6E9"/>
                </a:solidFill>
                <a:latin typeface=""/>
                <a:ea typeface="Calibri" pitchFamily="34" charset="-122"/>
                <a:cs typeface="Calibri" pitchFamily="34" charset="-120"/>
              </a:rPr>
              <a:t>Revisit this topic 2–4 weeks after showing the video.</a:t>
            </a:r>
            <a:endParaRPr lang="en-US" sz="1250">
              <a:latin typeface=""/>
            </a:endParaRPr>
          </a:p>
          <a:p>
            <a:pPr marL="0" indent="0">
              <a:spcAft>
                <a:spcPts val="600"/>
              </a:spcAft>
              <a:buNone/>
            </a:pPr>
            <a:r>
              <a:rPr lang="en-US" sz="1250">
                <a:solidFill>
                  <a:srgbClr val="D6E6E9"/>
                </a:solidFill>
                <a:latin typeface=""/>
                <a:ea typeface="Calibri" pitchFamily="34" charset="-122"/>
                <a:cs typeface="Calibri" pitchFamily="34" charset="-120"/>
              </a:rPr>
              <a:t>Ask for honest estimates: what percentage of clients are we successfully checking on housing status?</a:t>
            </a:r>
            <a:endParaRPr lang="en-US" sz="1250">
              <a:latin typeface=""/>
            </a:endParaRPr>
          </a:p>
          <a:p>
            <a:pPr marL="0" indent="0">
              <a:buNone/>
            </a:pPr>
            <a:r>
              <a:rPr lang="en-US" sz="1250">
                <a:solidFill>
                  <a:srgbClr val="D6E6E9"/>
                </a:solidFill>
                <a:latin typeface=""/>
                <a:ea typeface="Calibri" pitchFamily="34" charset="-122"/>
                <a:cs typeface="Calibri" pitchFamily="34" charset="-120"/>
              </a:rPr>
              <a:t>Brainstorm ideas for improving the workflow.</a:t>
            </a:r>
            <a:endParaRPr lang="en-US" sz="1250">
              <a:latin typeface=""/>
            </a:endParaRPr>
          </a:p>
        </p:txBody>
      </p:sp>
    </p:spTree>
    <p:extLst>
      <p:ext uri="{BB962C8B-B14F-4D97-AF65-F5344CB8AC3E}">
        <p14:creationId xmlns:p14="http://schemas.microsoft.com/office/powerpoint/2010/main" val="3437761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48640"/>
            <a:ext cx="2743200" cy="274320"/>
          </a:xfrm>
          <a:prstGeom prst="rect">
            <a:avLst/>
          </a:prstGeom>
          <a:noFill/>
          <a:ln/>
        </p:spPr>
        <p:txBody>
          <a:bodyPr wrap="square" lIns="0" tIns="0" rIns="0" bIns="0" rtlCol="0" anchor="ctr"/>
          <a:lstStyle/>
          <a:p>
            <a:pPr marL="0" indent="0">
              <a:buNone/>
            </a:pPr>
            <a:r>
              <a:rPr lang="en-US" sz="1200" b="1" kern="0" spc="300">
                <a:solidFill>
                  <a:srgbClr val="D9734E"/>
                </a:solidFill>
                <a:latin typeface="Calibri" pitchFamily="34" charset="0"/>
                <a:ea typeface="Calibri" pitchFamily="34" charset="-122"/>
                <a:cs typeface="Calibri" pitchFamily="34" charset="-120"/>
              </a:rPr>
              <a:t>VIDEO 3</a:t>
            </a:r>
            <a:endParaRPr lang="en-US" sz="1200"/>
          </a:p>
        </p:txBody>
      </p:sp>
      <p:sp>
        <p:nvSpPr>
          <p:cNvPr id="3" name="Text 1"/>
          <p:cNvSpPr txBox="1"/>
          <p:nvPr/>
        </p:nvSpPr>
        <p:spPr>
          <a:xfrm>
            <a:off x="502920" y="777240"/>
            <a:ext cx="2286000" cy="1005840"/>
          </a:xfrm>
          <a:prstGeom prst="rect">
            <a:avLst/>
          </a:prstGeom>
          <a:noFill/>
          <a:ln/>
        </p:spPr>
        <p:txBody>
          <a:bodyPr wrap="square" lIns="0" tIns="0" rIns="0" bIns="0" rtlCol="0" anchor="ctr"/>
          <a:lstStyle/>
          <a:p>
            <a:pPr marL="0" indent="0">
              <a:buNone/>
            </a:pPr>
            <a:r>
              <a:rPr lang="en-US" sz="7200" b="1">
                <a:solidFill>
                  <a:srgbClr val="D9734E"/>
                </a:solidFill>
                <a:latin typeface=""/>
                <a:ea typeface="Cambria" pitchFamily="34" charset="-122"/>
                <a:cs typeface="Cambria" pitchFamily="34" charset="-120"/>
              </a:rPr>
              <a:t>03</a:t>
            </a:r>
            <a:endParaRPr lang="en-US" sz="7200">
              <a:latin typeface=""/>
            </a:endParaRPr>
          </a:p>
        </p:txBody>
      </p:sp>
      <p:sp>
        <p:nvSpPr>
          <p:cNvPr id="4" name="Text 2"/>
          <p:cNvSpPr txBox="1"/>
          <p:nvPr/>
        </p:nvSpPr>
        <p:spPr>
          <a:xfrm>
            <a:off x="548640" y="1804988"/>
            <a:ext cx="4754880" cy="518568"/>
          </a:xfrm>
          <a:prstGeom prst="rect">
            <a:avLst/>
          </a:prstGeom>
          <a:noFill/>
          <a:ln/>
        </p:spPr>
        <p:txBody>
          <a:bodyPr wrap="square" lIns="0" tIns="0" rIns="0" bIns="0" rtlCol="0" anchor="t"/>
          <a:lstStyle/>
          <a:p>
            <a:pPr marL="0" indent="0">
              <a:buNone/>
            </a:pPr>
            <a:r>
              <a:rPr lang="en-US" sz="2800">
                <a:solidFill>
                  <a:srgbClr val="113E67"/>
                </a:solidFill>
                <a:latin typeface=""/>
                <a:ea typeface="Cambria"/>
                <a:cs typeface="Cambria" pitchFamily="34" charset="-120"/>
              </a:rPr>
              <a:t>HMIS and Why It Matters</a:t>
            </a:r>
            <a:endParaRPr lang="en-US" sz="2800">
              <a:solidFill>
                <a:srgbClr val="113E67"/>
              </a:solidFill>
              <a:latin typeface=""/>
              <a:ea typeface="Cambria"/>
            </a:endParaRPr>
          </a:p>
        </p:txBody>
      </p:sp>
      <p:sp>
        <p:nvSpPr>
          <p:cNvPr id="5" name="Text 3"/>
          <p:cNvSpPr txBox="1"/>
          <p:nvPr/>
        </p:nvSpPr>
        <p:spPr>
          <a:xfrm>
            <a:off x="548640" y="2528545"/>
            <a:ext cx="4754880" cy="685800"/>
          </a:xfrm>
          <a:prstGeom prst="rect">
            <a:avLst/>
          </a:prstGeom>
          <a:noFill/>
          <a:ln/>
        </p:spPr>
        <p:txBody>
          <a:bodyPr wrap="square" lIns="0" tIns="0" rIns="0" bIns="0" rtlCol="0" anchor="t"/>
          <a:lstStyle/>
          <a:p>
            <a:pPr marL="0" indent="0">
              <a:buNone/>
            </a:pPr>
            <a:r>
              <a:rPr lang="en-US" sz="1400" i="1">
                <a:solidFill>
                  <a:schemeClr val="bg2">
                    <a:lumMod val="25000"/>
                  </a:schemeClr>
                </a:solidFill>
                <a:latin typeface="Calibri" pitchFamily="34" charset="0"/>
                <a:ea typeface="Calibri" pitchFamily="34" charset="-122"/>
                <a:cs typeface="Calibri" pitchFamily="34" charset="-120"/>
              </a:rPr>
              <a:t>An introduction to the data system used to track homelessness, and why our data needs to align with it.</a:t>
            </a:r>
            <a:endParaRPr lang="en-US" sz="1400">
              <a:solidFill>
                <a:schemeClr val="bg2">
                  <a:lumMod val="25000"/>
                </a:schemeClr>
              </a:solidFill>
            </a:endParaRPr>
          </a:p>
        </p:txBody>
      </p:sp>
      <p:sp>
        <p:nvSpPr>
          <p:cNvPr id="8" name="Shape 5"/>
          <p:cNvSpPr/>
          <p:nvPr/>
        </p:nvSpPr>
        <p:spPr>
          <a:xfrm>
            <a:off x="5669280" y="548640"/>
            <a:ext cx="3017520" cy="4023360"/>
          </a:xfrm>
          <a:prstGeom prst="roundRect">
            <a:avLst>
              <a:gd name="adj" fmla="val 2424"/>
            </a:avLst>
          </a:prstGeom>
          <a:solidFill>
            <a:srgbClr val="FFFFFF"/>
          </a:solidFill>
          <a:ln w="12700">
            <a:solidFill>
              <a:srgbClr val="FFFFFF"/>
            </a:solidFill>
            <a:prstDash val="solid"/>
          </a:ln>
        </p:spPr>
        <p:txBody>
          <a:bodyPr/>
          <a:lstStyle/>
          <a:p>
            <a:endParaRPr lang="en-US"/>
          </a:p>
        </p:txBody>
      </p:sp>
      <p:sp>
        <p:nvSpPr>
          <p:cNvPr id="9" name="Text 6"/>
          <p:cNvSpPr txBox="1"/>
          <p:nvPr/>
        </p:nvSpPr>
        <p:spPr>
          <a:xfrm>
            <a:off x="5897880" y="777240"/>
            <a:ext cx="256032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WHO IT'S FOR</a:t>
            </a:r>
            <a:endParaRPr lang="en-US" sz="1000"/>
          </a:p>
        </p:txBody>
      </p:sp>
      <p:sp>
        <p:nvSpPr>
          <p:cNvPr id="10" name="Text 7"/>
          <p:cNvSpPr txBox="1"/>
          <p:nvPr/>
        </p:nvSpPr>
        <p:spPr>
          <a:xfrm>
            <a:off x="5897880" y="1024128"/>
            <a:ext cx="2606040" cy="1097280"/>
          </a:xfrm>
          <a:prstGeom prst="rect">
            <a:avLst/>
          </a:prstGeom>
          <a:noFill/>
          <a:ln/>
        </p:spPr>
        <p:txBody>
          <a:bodyPr wrap="square" lIns="0" tIns="0" rIns="0" bIns="0" rtlCol="0" anchor="t"/>
          <a:lstStyle/>
          <a:p>
            <a:pPr marL="0" indent="0">
              <a:buNone/>
            </a:pPr>
            <a:r>
              <a:rPr lang="en-US" sz="1300">
                <a:solidFill>
                  <a:srgbClr val="1F2A30"/>
                </a:solidFill>
                <a:latin typeface=""/>
                <a:ea typeface="Calibri" pitchFamily="34" charset="-122"/>
                <a:cs typeface="Calibri" pitchFamily="34" charset="-120"/>
              </a:rPr>
              <a:t>BH directors, managers, contracted providers, and frontline staff.</a:t>
            </a:r>
            <a:endParaRPr lang="en-US" sz="1300">
              <a:latin typeface=""/>
            </a:endParaRPr>
          </a:p>
        </p:txBody>
      </p:sp>
      <p:sp>
        <p:nvSpPr>
          <p:cNvPr id="11" name="Text 8"/>
          <p:cNvSpPr txBox="1"/>
          <p:nvPr/>
        </p:nvSpPr>
        <p:spPr>
          <a:xfrm>
            <a:off x="5897880" y="2194560"/>
            <a:ext cx="256032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WHEN TO USE IT</a:t>
            </a:r>
            <a:endParaRPr lang="en-US" sz="1000"/>
          </a:p>
        </p:txBody>
      </p:sp>
      <p:sp>
        <p:nvSpPr>
          <p:cNvPr id="12" name="Text 9"/>
          <p:cNvSpPr txBox="1"/>
          <p:nvPr/>
        </p:nvSpPr>
        <p:spPr>
          <a:xfrm>
            <a:off x="5897880" y="2441448"/>
            <a:ext cx="2606040" cy="914400"/>
          </a:xfrm>
          <a:prstGeom prst="rect">
            <a:avLst/>
          </a:prstGeom>
          <a:noFill/>
          <a:ln/>
        </p:spPr>
        <p:txBody>
          <a:bodyPr wrap="square" lIns="0" tIns="0" rIns="0" bIns="0" rtlCol="0" anchor="t"/>
          <a:lstStyle/>
          <a:p>
            <a:pPr marL="0" indent="0">
              <a:buNone/>
            </a:pPr>
            <a:r>
              <a:rPr lang="en-US" sz="1300">
                <a:solidFill>
                  <a:srgbClr val="1F2A30"/>
                </a:solidFill>
                <a:latin typeface=""/>
                <a:ea typeface="Calibri" pitchFamily="34" charset="-122"/>
                <a:cs typeface="Calibri" pitchFamily="34" charset="-120"/>
              </a:rPr>
              <a:t>After teams understand how to track housing status in the EHR.</a:t>
            </a:r>
            <a:endParaRPr lang="en-US" sz="1300">
              <a:latin typeface=""/>
            </a:endParaRPr>
          </a:p>
        </p:txBody>
      </p:sp>
      <p:sp>
        <p:nvSpPr>
          <p:cNvPr id="13" name="Text 10"/>
          <p:cNvSpPr txBox="1"/>
          <p:nvPr/>
        </p:nvSpPr>
        <p:spPr>
          <a:xfrm>
            <a:off x="5897880" y="3429000"/>
            <a:ext cx="2560320"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VIDEO LINK</a:t>
            </a:r>
            <a:endParaRPr lang="en-US" sz="1000"/>
          </a:p>
        </p:txBody>
      </p:sp>
      <p:sp>
        <p:nvSpPr>
          <p:cNvPr id="14" name="Text 11"/>
          <p:cNvSpPr txBox="1"/>
          <p:nvPr/>
        </p:nvSpPr>
        <p:spPr>
          <a:xfrm>
            <a:off x="5897880" y="3675888"/>
            <a:ext cx="2606040" cy="731520"/>
          </a:xfrm>
          <a:prstGeom prst="rect">
            <a:avLst/>
          </a:prstGeom>
          <a:noFill/>
          <a:ln/>
        </p:spPr>
        <p:txBody>
          <a:bodyPr wrap="square" lIns="0" tIns="0" rIns="0" bIns="0" rtlCol="0" anchor="t"/>
          <a:lstStyle/>
          <a:p>
            <a:pPr marL="0" indent="0">
              <a:buNone/>
            </a:pPr>
            <a:r>
              <a:rPr lang="en-US" sz="1100">
                <a:solidFill>
                  <a:srgbClr val="1F2A30"/>
                </a:solidFill>
                <a:ea typeface="+mn-lt"/>
                <a:cs typeface="+mn-lt"/>
                <a:hlinkClick r:id="rId4"/>
              </a:rPr>
              <a:t>https://vimeo.com/1231006650/61a3f65b18</a:t>
            </a:r>
            <a:endParaRPr lang="en-US"/>
          </a:p>
        </p:txBody>
      </p:sp>
      <p:pic>
        <p:nvPicPr>
          <p:cNvPr id="15" name="Image 0">
            <a:extLst>
              <a:ext uri="{FF2B5EF4-FFF2-40B4-BE49-F238E27FC236}">
                <a16:creationId xmlns:a16="http://schemas.microsoft.com/office/drawing/2014/main" id="{36CEF25E-8736-449E-0E72-E40954E28F2C}"/>
              </a:ext>
            </a:extLst>
          </p:cNvPr>
          <p:cNvPicPr>
            <a:picLocks noChangeAspect="1"/>
          </p:cNvPicPr>
          <p:nvPr/>
        </p:nvPicPr>
        <p:blipFill>
          <a:blip r:embed="rId5"/>
          <a:srcRect/>
          <a:stretch/>
        </p:blipFill>
        <p:spPr>
          <a:xfrm>
            <a:off x="414873" y="3543300"/>
            <a:ext cx="1231047" cy="1207008"/>
          </a:xfrm>
          <a:prstGeom prst="rect">
            <a:avLst/>
          </a:prstGeom>
        </p:spPr>
      </p:pic>
    </p:spTree>
    <p:extLst>
      <p:ext uri="{BB962C8B-B14F-4D97-AF65-F5344CB8AC3E}">
        <p14:creationId xmlns:p14="http://schemas.microsoft.com/office/powerpoint/2010/main" val="884045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ctr"/>
          <a:lstStyle/>
          <a:p>
            <a:pPr marL="0" indent="0">
              <a:buNone/>
            </a:pPr>
            <a:r>
              <a:rPr lang="en-US" sz="1100" b="1" kern="0" spc="200">
                <a:solidFill>
                  <a:srgbClr val="D9734E"/>
                </a:solidFill>
                <a:latin typeface="Calibri" pitchFamily="34" charset="0"/>
                <a:ea typeface="Calibri" pitchFamily="34" charset="-122"/>
                <a:cs typeface="Calibri" pitchFamily="34" charset="-120"/>
              </a:rPr>
              <a:t>VIDEO 3  ·  BEFORE VIEWING</a:t>
            </a:r>
            <a:endParaRPr lang="en-US" sz="1100"/>
          </a:p>
        </p:txBody>
      </p:sp>
      <p:sp>
        <p:nvSpPr>
          <p:cNvPr id="3" name="Text 1"/>
          <p:cNvSpPr txBox="1"/>
          <p:nvPr/>
        </p:nvSpPr>
        <p:spPr>
          <a:xfrm>
            <a:off x="457200" y="566928"/>
            <a:ext cx="8229600" cy="640080"/>
          </a:xfrm>
          <a:prstGeom prst="rect">
            <a:avLst/>
          </a:prstGeom>
          <a:noFill/>
          <a:ln/>
        </p:spPr>
        <p:txBody>
          <a:bodyPr wrap="square" lIns="0" tIns="0" rIns="0" bIns="0" rtlCol="0" anchor="ctr"/>
          <a:lstStyle/>
          <a:p>
            <a:pPr marL="0" indent="0">
              <a:buNone/>
            </a:pPr>
            <a:r>
              <a:rPr lang="en-US" sz="3000">
                <a:solidFill>
                  <a:srgbClr val="113E67"/>
                </a:solidFill>
                <a:latin typeface=""/>
                <a:ea typeface="Cambria" pitchFamily="34" charset="-122"/>
                <a:cs typeface="Cambria" pitchFamily="34" charset="-120"/>
              </a:rPr>
              <a:t>Framing the Video</a:t>
            </a:r>
            <a:endParaRPr lang="en-US" sz="3000">
              <a:solidFill>
                <a:srgbClr val="113E67"/>
              </a:solidFill>
              <a:latin typeface=""/>
            </a:endParaRPr>
          </a:p>
        </p:txBody>
      </p:sp>
      <p:sp>
        <p:nvSpPr>
          <p:cNvPr id="4" name="Shape 2"/>
          <p:cNvSpPr/>
          <p:nvPr/>
        </p:nvSpPr>
        <p:spPr>
          <a:xfrm>
            <a:off x="457200" y="1417320"/>
            <a:ext cx="502920" cy="502920"/>
          </a:xfrm>
          <a:prstGeom prst="ellipse">
            <a:avLst/>
          </a:prstGeom>
          <a:solidFill>
            <a:srgbClr val="113E67"/>
          </a:solidFill>
          <a:ln w="12700">
            <a:solidFill>
              <a:srgbClr val="1B4D5C"/>
            </a:solidFill>
            <a:prstDash val="solid"/>
          </a:ln>
        </p:spPr>
        <p:txBody>
          <a:bodyPr/>
          <a:lstStyle/>
          <a:p>
            <a:endParaRPr lang="en-US"/>
          </a:p>
        </p:txBody>
      </p:sp>
      <p:pic>
        <p:nvPicPr>
          <p:cNvPr id="5" name="Image 0" descr="preencoded.png"/>
          <p:cNvPicPr>
            <a:picLocks noChangeAspect="1"/>
          </p:cNvPicPr>
          <p:nvPr/>
        </p:nvPicPr>
        <p:blipFill>
          <a:blip r:embed="rId4"/>
          <a:stretch>
            <a:fillRect/>
          </a:stretch>
        </p:blipFill>
        <p:spPr>
          <a:xfrm>
            <a:off x="582930" y="1543050"/>
            <a:ext cx="251460" cy="251460"/>
          </a:xfrm>
          <a:prstGeom prst="rect">
            <a:avLst/>
          </a:prstGeom>
        </p:spPr>
      </p:pic>
      <p:sp>
        <p:nvSpPr>
          <p:cNvPr id="6" name="Text 3"/>
          <p:cNvSpPr txBox="1"/>
          <p:nvPr/>
        </p:nvSpPr>
        <p:spPr>
          <a:xfrm>
            <a:off x="1143000" y="1371600"/>
            <a:ext cx="3566160" cy="320040"/>
          </a:xfrm>
          <a:prstGeom prst="rect">
            <a:avLst/>
          </a:prstGeom>
          <a:noFill/>
          <a:ln/>
        </p:spPr>
        <p:txBody>
          <a:bodyPr wrap="square" lIns="0" tIns="0" rIns="0" bIns="0" rtlCol="0" anchor="ctr"/>
          <a:lstStyle/>
          <a:p>
            <a:pPr marL="0" indent="0">
              <a:buNone/>
            </a:pPr>
            <a:r>
              <a:rPr lang="en-US" sz="1500" b="1">
                <a:solidFill>
                  <a:srgbClr val="113E67"/>
                </a:solidFill>
                <a:latin typeface=""/>
                <a:ea typeface="Calibri" pitchFamily="34" charset="-122"/>
                <a:cs typeface="Calibri" pitchFamily="34" charset="-120"/>
              </a:rPr>
              <a:t>Beyond the EHR</a:t>
            </a:r>
            <a:endParaRPr lang="en-US" sz="1500">
              <a:solidFill>
                <a:srgbClr val="113E67"/>
              </a:solidFill>
              <a:latin typeface=""/>
            </a:endParaRPr>
          </a:p>
        </p:txBody>
      </p:sp>
      <p:sp>
        <p:nvSpPr>
          <p:cNvPr id="7" name="Text 4"/>
          <p:cNvSpPr txBox="1"/>
          <p:nvPr/>
        </p:nvSpPr>
        <p:spPr>
          <a:xfrm>
            <a:off x="1143000" y="1709928"/>
            <a:ext cx="3566160" cy="68580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In addition to tracking housing status in our EHR, we also need to document in HMIS.</a:t>
            </a:r>
            <a:endParaRPr lang="en-US" sz="1250">
              <a:latin typeface=""/>
            </a:endParaRPr>
          </a:p>
        </p:txBody>
      </p:sp>
      <p:sp>
        <p:nvSpPr>
          <p:cNvPr id="8" name="Shape 5"/>
          <p:cNvSpPr/>
          <p:nvPr/>
        </p:nvSpPr>
        <p:spPr>
          <a:xfrm>
            <a:off x="457200" y="2514600"/>
            <a:ext cx="502920" cy="502920"/>
          </a:xfrm>
          <a:prstGeom prst="ellipse">
            <a:avLst/>
          </a:prstGeom>
          <a:solidFill>
            <a:srgbClr val="113E67"/>
          </a:solidFill>
          <a:ln w="12700">
            <a:solidFill>
              <a:srgbClr val="1B4D5C"/>
            </a:solidFill>
            <a:prstDash val="solid"/>
          </a:ln>
        </p:spPr>
        <p:txBody>
          <a:bodyPr/>
          <a:lstStyle/>
          <a:p>
            <a:endParaRPr lang="en-US"/>
          </a:p>
        </p:txBody>
      </p:sp>
      <p:pic>
        <p:nvPicPr>
          <p:cNvPr id="9" name="Image 1" descr="preencoded.png"/>
          <p:cNvPicPr>
            <a:picLocks noChangeAspect="1"/>
          </p:cNvPicPr>
          <p:nvPr/>
        </p:nvPicPr>
        <p:blipFill>
          <a:blip r:embed="rId5"/>
          <a:stretch>
            <a:fillRect/>
          </a:stretch>
        </p:blipFill>
        <p:spPr>
          <a:xfrm>
            <a:off x="582930" y="2640330"/>
            <a:ext cx="251460" cy="251460"/>
          </a:xfrm>
          <a:prstGeom prst="rect">
            <a:avLst/>
          </a:prstGeom>
        </p:spPr>
      </p:pic>
      <p:sp>
        <p:nvSpPr>
          <p:cNvPr id="10" name="Text 6"/>
          <p:cNvSpPr txBox="1"/>
          <p:nvPr/>
        </p:nvSpPr>
        <p:spPr>
          <a:xfrm>
            <a:off x="1143000" y="2468880"/>
            <a:ext cx="3566160" cy="320040"/>
          </a:xfrm>
          <a:prstGeom prst="rect">
            <a:avLst/>
          </a:prstGeom>
          <a:noFill/>
          <a:ln/>
        </p:spPr>
        <p:txBody>
          <a:bodyPr wrap="square" lIns="0" tIns="0" rIns="0" bIns="0" rtlCol="0" anchor="ctr"/>
          <a:lstStyle/>
          <a:p>
            <a:pPr marL="0" indent="0">
              <a:buNone/>
            </a:pPr>
            <a:r>
              <a:rPr lang="en-US" sz="1500" b="1">
                <a:solidFill>
                  <a:srgbClr val="113E67"/>
                </a:solidFill>
                <a:latin typeface=""/>
                <a:ea typeface="Calibri" pitchFamily="34" charset="-122"/>
                <a:cs typeface="Calibri" pitchFamily="34" charset="-120"/>
              </a:rPr>
              <a:t>What HMIS is</a:t>
            </a:r>
            <a:endParaRPr lang="en-US" sz="1500">
              <a:solidFill>
                <a:srgbClr val="113E67"/>
              </a:solidFill>
              <a:latin typeface=""/>
            </a:endParaRPr>
          </a:p>
        </p:txBody>
      </p:sp>
      <p:sp>
        <p:nvSpPr>
          <p:cNvPr id="11" name="Text 7"/>
          <p:cNvSpPr txBox="1"/>
          <p:nvPr/>
        </p:nvSpPr>
        <p:spPr>
          <a:xfrm>
            <a:off x="1143000" y="2807208"/>
            <a:ext cx="3566160" cy="68580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The data system state and federal government use to track who is experiencing homelessness, their needs, and the services they receive.</a:t>
            </a:r>
            <a:endParaRPr lang="en-US" sz="1250">
              <a:latin typeface=""/>
            </a:endParaRPr>
          </a:p>
        </p:txBody>
      </p:sp>
      <p:sp>
        <p:nvSpPr>
          <p:cNvPr id="12" name="Shape 8"/>
          <p:cNvSpPr/>
          <p:nvPr/>
        </p:nvSpPr>
        <p:spPr>
          <a:xfrm>
            <a:off x="457200" y="3611880"/>
            <a:ext cx="502920" cy="502920"/>
          </a:xfrm>
          <a:prstGeom prst="ellipse">
            <a:avLst/>
          </a:prstGeom>
          <a:solidFill>
            <a:srgbClr val="113E67"/>
          </a:solidFill>
          <a:ln w="12700">
            <a:solidFill>
              <a:srgbClr val="1B4D5C"/>
            </a:solidFill>
            <a:prstDash val="solid"/>
          </a:ln>
        </p:spPr>
        <p:txBody>
          <a:bodyPr/>
          <a:lstStyle/>
          <a:p>
            <a:endParaRPr lang="en-US"/>
          </a:p>
        </p:txBody>
      </p:sp>
      <p:pic>
        <p:nvPicPr>
          <p:cNvPr id="13" name="Image 2" descr="preencoded.png"/>
          <p:cNvPicPr>
            <a:picLocks noChangeAspect="1"/>
          </p:cNvPicPr>
          <p:nvPr/>
        </p:nvPicPr>
        <p:blipFill>
          <a:blip r:embed="rId6"/>
          <a:stretch>
            <a:fillRect/>
          </a:stretch>
        </p:blipFill>
        <p:spPr>
          <a:xfrm>
            <a:off x="582930" y="3737610"/>
            <a:ext cx="251460" cy="251460"/>
          </a:xfrm>
          <a:prstGeom prst="rect">
            <a:avLst/>
          </a:prstGeom>
        </p:spPr>
      </p:pic>
      <p:sp>
        <p:nvSpPr>
          <p:cNvPr id="14" name="Text 9"/>
          <p:cNvSpPr txBox="1"/>
          <p:nvPr/>
        </p:nvSpPr>
        <p:spPr>
          <a:xfrm>
            <a:off x="1143000" y="3566160"/>
            <a:ext cx="3566160" cy="320040"/>
          </a:xfrm>
          <a:prstGeom prst="rect">
            <a:avLst/>
          </a:prstGeom>
          <a:noFill/>
          <a:ln/>
        </p:spPr>
        <p:txBody>
          <a:bodyPr wrap="square" lIns="0" tIns="0" rIns="0" bIns="0" rtlCol="0" anchor="ctr"/>
          <a:lstStyle/>
          <a:p>
            <a:pPr marL="0" indent="0">
              <a:buNone/>
            </a:pPr>
            <a:r>
              <a:rPr lang="en-US" sz="1500" b="1">
                <a:solidFill>
                  <a:srgbClr val="113E67"/>
                </a:solidFill>
                <a:latin typeface=""/>
                <a:ea typeface="Calibri" pitchFamily="34" charset="-122"/>
                <a:cs typeface="Calibri" pitchFamily="34" charset="-120"/>
              </a:rPr>
              <a:t>One consistent story</a:t>
            </a:r>
            <a:endParaRPr lang="en-US" sz="1500">
              <a:solidFill>
                <a:srgbClr val="113E67"/>
              </a:solidFill>
              <a:latin typeface=""/>
            </a:endParaRPr>
          </a:p>
        </p:txBody>
      </p:sp>
      <p:sp>
        <p:nvSpPr>
          <p:cNvPr id="15" name="Text 10"/>
          <p:cNvSpPr txBox="1"/>
          <p:nvPr/>
        </p:nvSpPr>
        <p:spPr>
          <a:xfrm>
            <a:off x="1143000" y="3904488"/>
            <a:ext cx="3566160" cy="68580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Aligning data between our EHR and HMIS ensures both systems tell the same story.</a:t>
            </a:r>
            <a:endParaRPr lang="en-US" sz="1250">
              <a:latin typeface=""/>
            </a:endParaRPr>
          </a:p>
        </p:txBody>
      </p:sp>
      <p:sp>
        <p:nvSpPr>
          <p:cNvPr id="16" name="Shape 11"/>
          <p:cNvSpPr/>
          <p:nvPr/>
        </p:nvSpPr>
        <p:spPr>
          <a:xfrm>
            <a:off x="5120640" y="1371600"/>
            <a:ext cx="3566160" cy="3291840"/>
          </a:xfrm>
          <a:prstGeom prst="roundRect">
            <a:avLst>
              <a:gd name="adj" fmla="val 2222"/>
            </a:avLst>
          </a:prstGeom>
          <a:solidFill>
            <a:srgbClr val="EAF2F3"/>
          </a:solidFill>
          <a:ln w="12700">
            <a:solidFill>
              <a:srgbClr val="EAF2F3"/>
            </a:solidFill>
            <a:prstDash val="solid"/>
          </a:ln>
        </p:spPr>
        <p:txBody>
          <a:bodyPr/>
          <a:lstStyle/>
          <a:p>
            <a:endParaRPr lang="en-US"/>
          </a:p>
        </p:txBody>
      </p:sp>
      <p:sp>
        <p:nvSpPr>
          <p:cNvPr id="17" name="Shape 12"/>
          <p:cNvSpPr/>
          <p:nvPr/>
        </p:nvSpPr>
        <p:spPr>
          <a:xfrm>
            <a:off x="5349240" y="1828800"/>
            <a:ext cx="1325880" cy="1463040"/>
          </a:xfrm>
          <a:prstGeom prst="roundRect">
            <a:avLst>
              <a:gd name="adj" fmla="val 5517"/>
            </a:avLst>
          </a:prstGeom>
          <a:solidFill>
            <a:srgbClr val="FEF7EC"/>
          </a:solidFill>
          <a:ln w="19050">
            <a:noFill/>
            <a:prstDash val="solid"/>
          </a:ln>
        </p:spPr>
        <p:txBody>
          <a:bodyPr/>
          <a:lstStyle/>
          <a:p>
            <a:endParaRPr lang="en-US"/>
          </a:p>
        </p:txBody>
      </p:sp>
      <p:pic>
        <p:nvPicPr>
          <p:cNvPr id="18" name="Image 3" descr="preencoded.png"/>
          <p:cNvPicPr>
            <a:picLocks noChangeAspect="1"/>
          </p:cNvPicPr>
          <p:nvPr/>
        </p:nvPicPr>
        <p:blipFill>
          <a:blip r:embed="rId7"/>
          <a:stretch>
            <a:fillRect/>
          </a:stretch>
        </p:blipFill>
        <p:spPr>
          <a:xfrm>
            <a:off x="5760720" y="2011680"/>
            <a:ext cx="502920" cy="502920"/>
          </a:xfrm>
          <a:prstGeom prst="rect">
            <a:avLst/>
          </a:prstGeom>
          <a:solidFill>
            <a:srgbClr val="FEF7EC"/>
          </a:solidFill>
        </p:spPr>
      </p:pic>
      <p:sp>
        <p:nvSpPr>
          <p:cNvPr id="19" name="Text 13"/>
          <p:cNvSpPr txBox="1"/>
          <p:nvPr/>
        </p:nvSpPr>
        <p:spPr>
          <a:xfrm>
            <a:off x="5349240" y="2606040"/>
            <a:ext cx="1325880" cy="320040"/>
          </a:xfrm>
          <a:prstGeom prst="rect">
            <a:avLst/>
          </a:prstGeom>
          <a:solidFill>
            <a:srgbClr val="FEF7EC"/>
          </a:solidFill>
          <a:ln/>
        </p:spPr>
        <p:txBody>
          <a:bodyPr wrap="square" lIns="0" tIns="0" rIns="0" bIns="0" rtlCol="0" anchor="ctr"/>
          <a:lstStyle/>
          <a:p>
            <a:pPr marL="0" indent="0" algn="ctr">
              <a:buNone/>
            </a:pPr>
            <a:r>
              <a:rPr lang="en-US" sz="1800" b="1">
                <a:solidFill>
                  <a:srgbClr val="113E67"/>
                </a:solidFill>
                <a:latin typeface=""/>
                <a:ea typeface="Cambria" pitchFamily="34" charset="-122"/>
                <a:cs typeface="Cambria" pitchFamily="34" charset="-120"/>
              </a:rPr>
              <a:t>EHR</a:t>
            </a:r>
            <a:endParaRPr lang="en-US" sz="1800">
              <a:solidFill>
                <a:srgbClr val="113E67"/>
              </a:solidFill>
              <a:latin typeface=""/>
            </a:endParaRPr>
          </a:p>
        </p:txBody>
      </p:sp>
      <p:sp>
        <p:nvSpPr>
          <p:cNvPr id="20" name="Text 14"/>
          <p:cNvSpPr txBox="1"/>
          <p:nvPr/>
        </p:nvSpPr>
        <p:spPr>
          <a:xfrm>
            <a:off x="5440680" y="2907792"/>
            <a:ext cx="1143000" cy="320040"/>
          </a:xfrm>
          <a:prstGeom prst="rect">
            <a:avLst/>
          </a:prstGeom>
          <a:noFill/>
          <a:ln/>
        </p:spPr>
        <p:txBody>
          <a:bodyPr wrap="square" lIns="0" tIns="0" rIns="0" bIns="0" rtlCol="0" anchor="ctr"/>
          <a:lstStyle/>
          <a:p>
            <a:pPr marL="0" indent="0" algn="ctr">
              <a:buNone/>
            </a:pPr>
            <a:r>
              <a:rPr lang="en-US" sz="1000">
                <a:solidFill>
                  <a:srgbClr val="55646B"/>
                </a:solidFill>
                <a:latin typeface=""/>
                <a:ea typeface="Calibri" pitchFamily="34" charset="-122"/>
                <a:cs typeface="Calibri" pitchFamily="34" charset="-120"/>
              </a:rPr>
              <a:t>Our clinical record</a:t>
            </a:r>
            <a:endParaRPr lang="en-US" sz="1000">
              <a:latin typeface=""/>
            </a:endParaRPr>
          </a:p>
        </p:txBody>
      </p:sp>
      <p:sp>
        <p:nvSpPr>
          <p:cNvPr id="21" name="Shape 15"/>
          <p:cNvSpPr/>
          <p:nvPr/>
        </p:nvSpPr>
        <p:spPr>
          <a:xfrm>
            <a:off x="7132320" y="1828800"/>
            <a:ext cx="1325880" cy="1463040"/>
          </a:xfrm>
          <a:prstGeom prst="roundRect">
            <a:avLst>
              <a:gd name="adj" fmla="val 5517"/>
            </a:avLst>
          </a:prstGeom>
          <a:solidFill>
            <a:srgbClr val="FEF7EC"/>
          </a:solidFill>
          <a:ln w="19050">
            <a:noFill/>
            <a:prstDash val="solid"/>
          </a:ln>
        </p:spPr>
        <p:txBody>
          <a:bodyPr/>
          <a:lstStyle/>
          <a:p>
            <a:endParaRPr lang="en-US"/>
          </a:p>
        </p:txBody>
      </p:sp>
      <p:pic>
        <p:nvPicPr>
          <p:cNvPr id="22" name="Image 4" descr="preencoded.png"/>
          <p:cNvPicPr>
            <a:picLocks noChangeAspect="1"/>
          </p:cNvPicPr>
          <p:nvPr/>
        </p:nvPicPr>
        <p:blipFill>
          <a:blip r:embed="rId8"/>
          <a:stretch>
            <a:fillRect/>
          </a:stretch>
        </p:blipFill>
        <p:spPr>
          <a:xfrm>
            <a:off x="7543800" y="2011680"/>
            <a:ext cx="502920" cy="502920"/>
          </a:xfrm>
          <a:prstGeom prst="rect">
            <a:avLst/>
          </a:prstGeom>
          <a:solidFill>
            <a:srgbClr val="FEF7EC"/>
          </a:solidFill>
        </p:spPr>
      </p:pic>
      <p:sp>
        <p:nvSpPr>
          <p:cNvPr id="23" name="Text 16"/>
          <p:cNvSpPr txBox="1"/>
          <p:nvPr/>
        </p:nvSpPr>
        <p:spPr>
          <a:xfrm>
            <a:off x="7132320" y="2606040"/>
            <a:ext cx="1325880" cy="320040"/>
          </a:xfrm>
          <a:prstGeom prst="rect">
            <a:avLst/>
          </a:prstGeom>
          <a:solidFill>
            <a:srgbClr val="FEF7EC"/>
          </a:solidFill>
          <a:ln/>
        </p:spPr>
        <p:txBody>
          <a:bodyPr wrap="square" lIns="0" tIns="0" rIns="0" bIns="0" rtlCol="0" anchor="ctr"/>
          <a:lstStyle/>
          <a:p>
            <a:pPr marL="0" indent="0" algn="ctr">
              <a:buNone/>
            </a:pPr>
            <a:r>
              <a:rPr lang="en-US" sz="1800" b="1">
                <a:solidFill>
                  <a:srgbClr val="113E67"/>
                </a:solidFill>
                <a:latin typeface=""/>
                <a:ea typeface="Cambria" pitchFamily="34" charset="-122"/>
                <a:cs typeface="Cambria" pitchFamily="34" charset="-120"/>
              </a:rPr>
              <a:t>HMIS</a:t>
            </a:r>
            <a:endParaRPr lang="en-US" sz="1800">
              <a:solidFill>
                <a:srgbClr val="113E67"/>
              </a:solidFill>
              <a:latin typeface=""/>
            </a:endParaRPr>
          </a:p>
        </p:txBody>
      </p:sp>
      <p:sp>
        <p:nvSpPr>
          <p:cNvPr id="24" name="Text 17"/>
          <p:cNvSpPr txBox="1"/>
          <p:nvPr/>
        </p:nvSpPr>
        <p:spPr>
          <a:xfrm>
            <a:off x="7223760" y="2907792"/>
            <a:ext cx="1143000" cy="320040"/>
          </a:xfrm>
          <a:prstGeom prst="rect">
            <a:avLst/>
          </a:prstGeom>
          <a:noFill/>
          <a:ln/>
        </p:spPr>
        <p:txBody>
          <a:bodyPr wrap="square" lIns="0" tIns="0" rIns="0" bIns="0" rtlCol="0" anchor="ctr"/>
          <a:lstStyle/>
          <a:p>
            <a:pPr marL="0" indent="0" algn="ctr">
              <a:buNone/>
            </a:pPr>
            <a:r>
              <a:rPr lang="en-US" sz="1000">
                <a:solidFill>
                  <a:srgbClr val="55646B"/>
                </a:solidFill>
                <a:latin typeface=""/>
                <a:ea typeface="Calibri" pitchFamily="34" charset="-122"/>
                <a:cs typeface="Calibri" pitchFamily="34" charset="-120"/>
              </a:rPr>
              <a:t>State &amp; federal data</a:t>
            </a:r>
            <a:endParaRPr lang="en-US" sz="1000">
              <a:latin typeface=""/>
            </a:endParaRPr>
          </a:p>
        </p:txBody>
      </p:sp>
      <p:pic>
        <p:nvPicPr>
          <p:cNvPr id="25" name="Image 5" descr="preencoded.png"/>
          <p:cNvPicPr>
            <a:picLocks noChangeAspect="1"/>
          </p:cNvPicPr>
          <p:nvPr/>
        </p:nvPicPr>
        <p:blipFill>
          <a:blip r:embed="rId9"/>
          <a:stretch>
            <a:fillRect/>
          </a:stretch>
        </p:blipFill>
        <p:spPr>
          <a:xfrm>
            <a:off x="6739128" y="2377440"/>
            <a:ext cx="338328" cy="338328"/>
          </a:xfrm>
          <a:prstGeom prst="rect">
            <a:avLst/>
          </a:prstGeom>
        </p:spPr>
      </p:pic>
      <p:sp>
        <p:nvSpPr>
          <p:cNvPr id="26" name="Text 18"/>
          <p:cNvSpPr txBox="1"/>
          <p:nvPr/>
        </p:nvSpPr>
        <p:spPr>
          <a:xfrm>
            <a:off x="5349240" y="3611880"/>
            <a:ext cx="3108960" cy="411480"/>
          </a:xfrm>
          <a:prstGeom prst="rect">
            <a:avLst/>
          </a:prstGeom>
          <a:noFill/>
          <a:ln/>
        </p:spPr>
        <p:txBody>
          <a:bodyPr wrap="square" lIns="0" tIns="0" rIns="0" bIns="0" rtlCol="0" anchor="ctr"/>
          <a:lstStyle/>
          <a:p>
            <a:pPr marL="0" indent="0" algn="ctr">
              <a:buNone/>
            </a:pPr>
            <a:r>
              <a:rPr lang="en-US" sz="1700" b="1" i="1">
                <a:solidFill>
                  <a:srgbClr val="D9734E"/>
                </a:solidFill>
                <a:latin typeface="Cambria" pitchFamily="34" charset="0"/>
                <a:ea typeface="Cambria" pitchFamily="34" charset="-122"/>
                <a:cs typeface="Cambria" pitchFamily="34" charset="-120"/>
              </a:rPr>
              <a:t>Same client. Same story.</a:t>
            </a:r>
            <a:endParaRPr lang="en-US" sz="1700"/>
          </a:p>
        </p:txBody>
      </p:sp>
      <p:sp>
        <p:nvSpPr>
          <p:cNvPr id="27" name="Text 19"/>
          <p:cNvSpPr txBox="1"/>
          <p:nvPr/>
        </p:nvSpPr>
        <p:spPr>
          <a:xfrm>
            <a:off x="5349240" y="4023360"/>
            <a:ext cx="3108960" cy="274320"/>
          </a:xfrm>
          <a:prstGeom prst="rect">
            <a:avLst/>
          </a:prstGeom>
          <a:noFill/>
          <a:ln/>
        </p:spPr>
        <p:txBody>
          <a:bodyPr wrap="square" lIns="0" tIns="0" rIns="0" bIns="0" rtlCol="0" anchor="ctr"/>
          <a:lstStyle/>
          <a:p>
            <a:pPr marL="0" indent="0" algn="ctr">
              <a:buNone/>
            </a:pPr>
            <a:r>
              <a:rPr lang="en-US" sz="1100">
                <a:solidFill>
                  <a:srgbClr val="55646B"/>
                </a:solidFill>
                <a:latin typeface=""/>
                <a:ea typeface="Calibri" pitchFamily="34" charset="-122"/>
                <a:cs typeface="Calibri" pitchFamily="34" charset="-120"/>
              </a:rPr>
              <a:t>Aligned data across both systems</a:t>
            </a:r>
            <a:endParaRPr lang="en-US" sz="1100">
              <a:latin typeface=""/>
            </a:endParaRPr>
          </a:p>
        </p:txBody>
      </p:sp>
    </p:spTree>
    <p:extLst>
      <p:ext uri="{BB962C8B-B14F-4D97-AF65-F5344CB8AC3E}">
        <p14:creationId xmlns:p14="http://schemas.microsoft.com/office/powerpoint/2010/main" val="3977371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50476"/>
            <a:lum/>
          </a:blip>
          <a:srcRect/>
          <a:stretch>
            <a:fillRect/>
          </a:stretch>
        </a:blipFill>
        <a:effectLst/>
      </p:bgPr>
    </p:bg>
    <p:spTree>
      <p:nvGrpSpPr>
        <p:cNvPr id="1" name="">
          <a:extLst>
            <a:ext uri="{FF2B5EF4-FFF2-40B4-BE49-F238E27FC236}">
              <a16:creationId xmlns:a16="http://schemas.microsoft.com/office/drawing/2014/main" id="{6775FC07-6EF4-1DCA-5E20-72D8F1BC4B9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D76D04B-D039-A814-5BE5-09D2DC9BC99D}"/>
              </a:ext>
            </a:extLst>
          </p:cNvPr>
          <p:cNvSpPr txBox="1"/>
          <p:nvPr/>
        </p:nvSpPr>
        <p:spPr>
          <a:xfrm>
            <a:off x="2004216" y="548640"/>
            <a:ext cx="2743200" cy="274320"/>
          </a:xfrm>
          <a:prstGeom prst="rect">
            <a:avLst/>
          </a:prstGeom>
          <a:noFill/>
          <a:ln/>
        </p:spPr>
        <p:txBody>
          <a:bodyPr wrap="square" lIns="0" tIns="0" rIns="0" bIns="0" rtlCol="0" anchor="ctr"/>
          <a:lstStyle/>
          <a:p>
            <a:pPr marL="0" indent="0">
              <a:buNone/>
            </a:pPr>
            <a:r>
              <a:rPr lang="en-US" sz="1200" b="1" kern="0" spc="300">
                <a:solidFill>
                  <a:srgbClr val="D9734E"/>
                </a:solidFill>
                <a:latin typeface="Calibri" pitchFamily="34" charset="0"/>
                <a:ea typeface="Calibri" pitchFamily="34" charset="-122"/>
                <a:cs typeface="Calibri" pitchFamily="34" charset="-120"/>
              </a:rPr>
              <a:t>WATCH VIDEO</a:t>
            </a:r>
            <a:endParaRPr lang="en-US" sz="1200"/>
          </a:p>
        </p:txBody>
      </p:sp>
      <p:sp>
        <p:nvSpPr>
          <p:cNvPr id="13" name="Text 10">
            <a:extLst>
              <a:ext uri="{FF2B5EF4-FFF2-40B4-BE49-F238E27FC236}">
                <a16:creationId xmlns:a16="http://schemas.microsoft.com/office/drawing/2014/main" id="{A7C56B36-2931-8986-E339-67D067B03655}"/>
              </a:ext>
            </a:extLst>
          </p:cNvPr>
          <p:cNvSpPr txBox="1"/>
          <p:nvPr/>
        </p:nvSpPr>
        <p:spPr>
          <a:xfrm>
            <a:off x="2004215" y="4366260"/>
            <a:ext cx="6365345" cy="228600"/>
          </a:xfrm>
          <a:prstGeom prst="rect">
            <a:avLst/>
          </a:prstGeom>
          <a:noFill/>
          <a:ln/>
        </p:spPr>
        <p:txBody>
          <a:bodyPr wrap="square" lIns="0" tIns="0" rIns="0" bIns="0" rtlCol="0" anchor="ctr"/>
          <a:lstStyle/>
          <a:p>
            <a:pPr marL="0" indent="0">
              <a:buNone/>
            </a:pPr>
            <a:r>
              <a:rPr lang="en-US" sz="1000" b="1" kern="0" spc="100">
                <a:solidFill>
                  <a:srgbClr val="D9734E"/>
                </a:solidFill>
                <a:latin typeface="Calibri" pitchFamily="34" charset="0"/>
                <a:ea typeface="Calibri" pitchFamily="34" charset="-122"/>
                <a:cs typeface="Calibri" pitchFamily="34" charset="-120"/>
              </a:rPr>
              <a:t>CLICK THUMBNAIL TO PLAY IN SLIDESHOW or CLICK BROWSER LINK BELOW</a:t>
            </a:r>
            <a:endParaRPr lang="en-US" sz="1000"/>
          </a:p>
        </p:txBody>
      </p:sp>
      <p:sp>
        <p:nvSpPr>
          <p:cNvPr id="14" name="Text 11">
            <a:extLst>
              <a:ext uri="{FF2B5EF4-FFF2-40B4-BE49-F238E27FC236}">
                <a16:creationId xmlns:a16="http://schemas.microsoft.com/office/drawing/2014/main" id="{22D5CEB2-E556-3A5A-DB35-58FE1E888DF1}"/>
              </a:ext>
            </a:extLst>
          </p:cNvPr>
          <p:cNvSpPr txBox="1"/>
          <p:nvPr/>
        </p:nvSpPr>
        <p:spPr>
          <a:xfrm>
            <a:off x="2004215" y="4613148"/>
            <a:ext cx="4163319" cy="228600"/>
          </a:xfrm>
          <a:prstGeom prst="rect">
            <a:avLst/>
          </a:prstGeom>
          <a:noFill/>
          <a:ln/>
        </p:spPr>
        <p:txBody>
          <a:bodyPr wrap="square" lIns="0" tIns="0" rIns="0" bIns="0" rtlCol="0" anchor="t"/>
          <a:lstStyle/>
          <a:p>
            <a:r>
              <a:rPr lang="en-US" sz="1200">
                <a:solidFill>
                  <a:srgbClr val="1F2A30"/>
                </a:solidFill>
                <a:ea typeface="+mn-lt"/>
                <a:cs typeface="+mn-lt"/>
                <a:hlinkClick r:id="rId5"/>
              </a:rPr>
              <a:t>https://vimeo.com/1231006650/61a3f65b18</a:t>
            </a:r>
            <a:endParaRPr lang="en-US" sz="1200"/>
          </a:p>
          <a:p>
            <a:pPr marL="0" indent="0">
              <a:buNone/>
            </a:pPr>
            <a:endParaRPr lang="en-US" sz="1200">
              <a:latin typeface=""/>
            </a:endParaRPr>
          </a:p>
        </p:txBody>
      </p:sp>
      <p:sp>
        <p:nvSpPr>
          <p:cNvPr id="17" name="Shape 8">
            <a:extLst>
              <a:ext uri="{FF2B5EF4-FFF2-40B4-BE49-F238E27FC236}">
                <a16:creationId xmlns:a16="http://schemas.microsoft.com/office/drawing/2014/main" id="{CCF788B5-A9FF-62EA-DD6E-CA5291C6E3F9}"/>
              </a:ext>
            </a:extLst>
          </p:cNvPr>
          <p:cNvSpPr/>
          <p:nvPr/>
        </p:nvSpPr>
        <p:spPr>
          <a:xfrm>
            <a:off x="0" y="0"/>
            <a:ext cx="1399592" cy="5143500"/>
          </a:xfrm>
          <a:prstGeom prst="roundRect">
            <a:avLst>
              <a:gd name="adj" fmla="val 2424"/>
            </a:avLst>
          </a:prstGeom>
          <a:solidFill>
            <a:srgbClr val="38486C"/>
          </a:solidFill>
          <a:ln w="12700">
            <a:solidFill>
              <a:srgbClr val="1B4D5C"/>
            </a:solidFill>
            <a:prstDash val="solid"/>
          </a:ln>
        </p:spPr>
        <p:txBody>
          <a:bodyPr/>
          <a:lstStyle/>
          <a:p>
            <a:endParaRPr lang="en-US"/>
          </a:p>
        </p:txBody>
      </p:sp>
      <p:sp>
        <p:nvSpPr>
          <p:cNvPr id="3" name="TextBox 2">
            <a:extLst>
              <a:ext uri="{FF2B5EF4-FFF2-40B4-BE49-F238E27FC236}">
                <a16:creationId xmlns:a16="http://schemas.microsoft.com/office/drawing/2014/main" id="{C8711ACB-9F73-3A3E-5C8F-805A31A3E590}"/>
              </a:ext>
            </a:extLst>
          </p:cNvPr>
          <p:cNvSpPr txBox="1"/>
          <p:nvPr/>
        </p:nvSpPr>
        <p:spPr>
          <a:xfrm>
            <a:off x="1749287" y="-1258957"/>
            <a:ext cx="184731" cy="369332"/>
          </a:xfrm>
          <a:prstGeom prst="rect">
            <a:avLst/>
          </a:prstGeom>
          <a:noFill/>
        </p:spPr>
        <p:txBody>
          <a:bodyPr wrap="none" rtlCol="0">
            <a:spAutoFit/>
          </a:bodyPr>
          <a:lstStyle/>
          <a:p>
            <a:endParaRPr lang="en-US"/>
          </a:p>
        </p:txBody>
      </p:sp>
      <p:pic>
        <p:nvPicPr>
          <p:cNvPr id="4" name="Online Media 3" descr="HMIS and Why It Matters">
            <a:hlinkClick r:id="" action="ppaction://media"/>
            <a:extLst>
              <a:ext uri="{FF2B5EF4-FFF2-40B4-BE49-F238E27FC236}">
                <a16:creationId xmlns:a16="http://schemas.microsoft.com/office/drawing/2014/main" id="{BCA378FC-9F99-389C-4A22-1349731A0642}"/>
              </a:ext>
            </a:extLst>
          </p:cNvPr>
          <p:cNvPicPr>
            <a:picLocks noRot="1" noChangeAspect="1"/>
          </p:cNvPicPr>
          <p:nvPr>
            <a:videoFile r:link="rId1"/>
          </p:nvPr>
        </p:nvPicPr>
        <p:blipFill>
          <a:blip r:embed="rId6"/>
          <a:stretch>
            <a:fillRect/>
          </a:stretch>
        </p:blipFill>
        <p:spPr>
          <a:xfrm>
            <a:off x="1866900" y="1047750"/>
            <a:ext cx="5410200" cy="3048000"/>
          </a:xfrm>
          <a:prstGeom prst="rect">
            <a:avLst/>
          </a:prstGeom>
        </p:spPr>
      </p:pic>
    </p:spTree>
    <p:extLst>
      <p:ext uri="{BB962C8B-B14F-4D97-AF65-F5344CB8AC3E}">
        <p14:creationId xmlns:p14="http://schemas.microsoft.com/office/powerpoint/2010/main" val="4115284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ctr"/>
          <a:lstStyle/>
          <a:p>
            <a:pPr marL="0" indent="0">
              <a:buNone/>
            </a:pPr>
            <a:r>
              <a:rPr lang="en-US" sz="1100" b="1" kern="0" spc="200">
                <a:solidFill>
                  <a:srgbClr val="D9734E"/>
                </a:solidFill>
                <a:latin typeface="Calibri" pitchFamily="34" charset="0"/>
                <a:ea typeface="Calibri" pitchFamily="34" charset="-122"/>
                <a:cs typeface="Calibri" pitchFamily="34" charset="-120"/>
              </a:rPr>
              <a:t>VIDEO 3  ·  AFTER VIEWING</a:t>
            </a:r>
            <a:endParaRPr lang="en-US" sz="1100"/>
          </a:p>
        </p:txBody>
      </p:sp>
      <p:sp>
        <p:nvSpPr>
          <p:cNvPr id="3" name="Text 1"/>
          <p:cNvSpPr txBox="1"/>
          <p:nvPr/>
        </p:nvSpPr>
        <p:spPr>
          <a:xfrm>
            <a:off x="457200" y="566928"/>
            <a:ext cx="8229600" cy="640080"/>
          </a:xfrm>
          <a:prstGeom prst="rect">
            <a:avLst/>
          </a:prstGeom>
          <a:noFill/>
          <a:ln/>
        </p:spPr>
        <p:txBody>
          <a:bodyPr wrap="square" lIns="0" tIns="0" rIns="0" bIns="0" rtlCol="0" anchor="ctr"/>
          <a:lstStyle/>
          <a:p>
            <a:pPr marL="0" indent="0">
              <a:buNone/>
            </a:pPr>
            <a:r>
              <a:rPr lang="en-US" sz="3000">
                <a:solidFill>
                  <a:srgbClr val="113E67"/>
                </a:solidFill>
                <a:latin typeface=""/>
                <a:ea typeface="Cambria" pitchFamily="34" charset="-122"/>
                <a:cs typeface="Cambria" pitchFamily="34" charset="-120"/>
              </a:rPr>
              <a:t>Facilitating the Discussion</a:t>
            </a:r>
            <a:endParaRPr lang="en-US" sz="3000">
              <a:solidFill>
                <a:srgbClr val="113E67"/>
              </a:solidFill>
              <a:latin typeface=""/>
            </a:endParaRPr>
          </a:p>
        </p:txBody>
      </p:sp>
      <p:sp>
        <p:nvSpPr>
          <p:cNvPr id="4" name="Shape 2"/>
          <p:cNvSpPr/>
          <p:nvPr/>
        </p:nvSpPr>
        <p:spPr>
          <a:xfrm>
            <a:off x="457200" y="1463040"/>
            <a:ext cx="548640" cy="548640"/>
          </a:xfrm>
          <a:prstGeom prst="ellipse">
            <a:avLst/>
          </a:prstGeom>
          <a:solidFill>
            <a:srgbClr val="D9734E"/>
          </a:solidFill>
          <a:ln w="12700">
            <a:solidFill>
              <a:srgbClr val="D9734E"/>
            </a:solidFill>
            <a:prstDash val="solid"/>
          </a:ln>
        </p:spPr>
        <p:txBody>
          <a:bodyPr/>
          <a:lstStyle/>
          <a:p>
            <a:endParaRPr lang="en-US"/>
          </a:p>
        </p:txBody>
      </p:sp>
      <p:sp>
        <p:nvSpPr>
          <p:cNvPr id="5" name="Text 3"/>
          <p:cNvSpPr txBox="1"/>
          <p:nvPr/>
        </p:nvSpPr>
        <p:spPr>
          <a:xfrm>
            <a:off x="457200" y="1463040"/>
            <a:ext cx="548640" cy="548640"/>
          </a:xfrm>
          <a:prstGeom prst="rect">
            <a:avLst/>
          </a:prstGeom>
          <a:noFill/>
          <a:ln/>
        </p:spPr>
        <p:txBody>
          <a:bodyPr wrap="square" lIns="0" tIns="0" rIns="0" bIns="0" rtlCol="0" anchor="ctr"/>
          <a:lstStyle/>
          <a:p>
            <a:pPr marL="0" indent="0" algn="ctr">
              <a:buNone/>
            </a:pPr>
            <a:r>
              <a:rPr lang="en-US" sz="2000" b="1">
                <a:solidFill>
                  <a:srgbClr val="FFFFFF"/>
                </a:solidFill>
                <a:latin typeface=""/>
                <a:ea typeface="Cambria" pitchFamily="34" charset="-122"/>
                <a:cs typeface="Cambria" pitchFamily="34" charset="-120"/>
              </a:rPr>
              <a:t>1</a:t>
            </a:r>
            <a:endParaRPr lang="en-US" sz="2000">
              <a:latin typeface=""/>
            </a:endParaRPr>
          </a:p>
        </p:txBody>
      </p:sp>
      <p:sp>
        <p:nvSpPr>
          <p:cNvPr id="6" name="Text 4"/>
          <p:cNvSpPr txBox="1"/>
          <p:nvPr/>
        </p:nvSpPr>
        <p:spPr>
          <a:xfrm>
            <a:off x="1234440" y="1417320"/>
            <a:ext cx="4069080" cy="1371600"/>
          </a:xfrm>
          <a:prstGeom prst="rect">
            <a:avLst/>
          </a:prstGeom>
          <a:noFill/>
          <a:ln/>
        </p:spPr>
        <p:txBody>
          <a:bodyPr wrap="square" lIns="0" tIns="0" rIns="0" bIns="0" rtlCol="0" anchor="t"/>
          <a:lstStyle/>
          <a:p>
            <a:pPr marL="0" indent="0">
              <a:lnSpc>
                <a:spcPct val="105000"/>
              </a:lnSpc>
              <a:buNone/>
            </a:pPr>
            <a:r>
              <a:rPr lang="en-US" sz="1600">
                <a:solidFill>
                  <a:srgbClr val="1F2A30"/>
                </a:solidFill>
                <a:latin typeface=""/>
                <a:ea typeface="Calibri" pitchFamily="34" charset="-122"/>
                <a:cs typeface="Calibri" pitchFamily="34" charset="-120"/>
              </a:rPr>
              <a:t>Do you feel like you have a good understanding of what HMIS is and why it is important?</a:t>
            </a:r>
            <a:endParaRPr lang="en-US" sz="1600">
              <a:latin typeface=""/>
            </a:endParaRPr>
          </a:p>
        </p:txBody>
      </p:sp>
      <p:sp>
        <p:nvSpPr>
          <p:cNvPr id="7" name="Shape 5"/>
          <p:cNvSpPr/>
          <p:nvPr/>
        </p:nvSpPr>
        <p:spPr>
          <a:xfrm>
            <a:off x="457200" y="3063240"/>
            <a:ext cx="548640" cy="548640"/>
          </a:xfrm>
          <a:prstGeom prst="ellipse">
            <a:avLst/>
          </a:prstGeom>
          <a:solidFill>
            <a:srgbClr val="D9734E"/>
          </a:solidFill>
          <a:ln w="12700">
            <a:solidFill>
              <a:srgbClr val="D9734E"/>
            </a:solidFill>
            <a:prstDash val="solid"/>
          </a:ln>
        </p:spPr>
        <p:txBody>
          <a:bodyPr/>
          <a:lstStyle/>
          <a:p>
            <a:endParaRPr lang="en-US"/>
          </a:p>
        </p:txBody>
      </p:sp>
      <p:sp>
        <p:nvSpPr>
          <p:cNvPr id="8" name="Text 6"/>
          <p:cNvSpPr txBox="1"/>
          <p:nvPr/>
        </p:nvSpPr>
        <p:spPr>
          <a:xfrm>
            <a:off x="457200" y="3063240"/>
            <a:ext cx="548640" cy="548640"/>
          </a:xfrm>
          <a:prstGeom prst="rect">
            <a:avLst/>
          </a:prstGeom>
          <a:noFill/>
          <a:ln/>
        </p:spPr>
        <p:txBody>
          <a:bodyPr wrap="square" lIns="0" tIns="0" rIns="0" bIns="0" rtlCol="0" anchor="ctr"/>
          <a:lstStyle/>
          <a:p>
            <a:pPr marL="0" indent="0" algn="ctr">
              <a:buNone/>
            </a:pPr>
            <a:r>
              <a:rPr lang="en-US" sz="2000" b="1">
                <a:solidFill>
                  <a:srgbClr val="FFFFFF"/>
                </a:solidFill>
                <a:latin typeface=""/>
                <a:ea typeface="Cambria" pitchFamily="34" charset="-122"/>
                <a:cs typeface="Cambria" pitchFamily="34" charset="-120"/>
              </a:rPr>
              <a:t>2</a:t>
            </a:r>
            <a:endParaRPr lang="en-US" sz="2000">
              <a:latin typeface=""/>
            </a:endParaRPr>
          </a:p>
        </p:txBody>
      </p:sp>
      <p:sp>
        <p:nvSpPr>
          <p:cNvPr id="9" name="Text 7"/>
          <p:cNvSpPr txBox="1"/>
          <p:nvPr/>
        </p:nvSpPr>
        <p:spPr>
          <a:xfrm>
            <a:off x="1234440" y="3017520"/>
            <a:ext cx="4069080" cy="1371600"/>
          </a:xfrm>
          <a:prstGeom prst="rect">
            <a:avLst/>
          </a:prstGeom>
          <a:noFill/>
          <a:ln/>
        </p:spPr>
        <p:txBody>
          <a:bodyPr wrap="square" lIns="0" tIns="0" rIns="0" bIns="0" rtlCol="0" anchor="t"/>
          <a:lstStyle/>
          <a:p>
            <a:pPr marL="0" indent="0">
              <a:lnSpc>
                <a:spcPct val="105000"/>
              </a:lnSpc>
              <a:buNone/>
            </a:pPr>
            <a:r>
              <a:rPr lang="en-US" sz="1600">
                <a:solidFill>
                  <a:srgbClr val="1F2A30"/>
                </a:solidFill>
                <a:latin typeface=""/>
                <a:ea typeface="Calibri" pitchFamily="34" charset="-122"/>
                <a:cs typeface="Calibri" pitchFamily="34" charset="-120"/>
              </a:rPr>
              <a:t>For now, we will likely need to double-enter data into both our EHR and HMIS. Do you have ideas for gathering all the information we need without asking people the same questions multiple times?</a:t>
            </a:r>
            <a:endParaRPr lang="en-US" sz="1600">
              <a:latin typeface=""/>
            </a:endParaRPr>
          </a:p>
        </p:txBody>
      </p:sp>
      <p:sp>
        <p:nvSpPr>
          <p:cNvPr id="10" name="Shape 8"/>
          <p:cNvSpPr/>
          <p:nvPr/>
        </p:nvSpPr>
        <p:spPr>
          <a:xfrm>
            <a:off x="5669280" y="1371600"/>
            <a:ext cx="3017520" cy="3291840"/>
          </a:xfrm>
          <a:prstGeom prst="roundRect">
            <a:avLst>
              <a:gd name="adj" fmla="val 2424"/>
            </a:avLst>
          </a:prstGeom>
          <a:solidFill>
            <a:srgbClr val="38486C"/>
          </a:solidFill>
          <a:ln w="12700">
            <a:solidFill>
              <a:srgbClr val="1B4D5C"/>
            </a:solidFill>
            <a:prstDash val="solid"/>
          </a:ln>
        </p:spPr>
        <p:txBody>
          <a:bodyPr/>
          <a:lstStyle/>
          <a:p>
            <a:endParaRPr lang="en-US"/>
          </a:p>
        </p:txBody>
      </p:sp>
      <p:sp>
        <p:nvSpPr>
          <p:cNvPr id="11" name="Shape 9"/>
          <p:cNvSpPr/>
          <p:nvPr/>
        </p:nvSpPr>
        <p:spPr>
          <a:xfrm>
            <a:off x="5897880" y="1600200"/>
            <a:ext cx="548640" cy="548640"/>
          </a:xfrm>
          <a:prstGeom prst="ellipse">
            <a:avLst/>
          </a:prstGeom>
          <a:solidFill>
            <a:srgbClr val="FFFFFF"/>
          </a:solidFill>
          <a:ln w="12700">
            <a:solidFill>
              <a:srgbClr val="FFFFFF"/>
            </a:solidFill>
            <a:prstDash val="solid"/>
          </a:ln>
        </p:spPr>
        <p:txBody>
          <a:bodyPr/>
          <a:lstStyle/>
          <a:p>
            <a:endParaRPr lang="en-US"/>
          </a:p>
        </p:txBody>
      </p:sp>
      <p:pic>
        <p:nvPicPr>
          <p:cNvPr id="12" name="Image 0" descr="preencoded.png"/>
          <p:cNvPicPr>
            <a:picLocks noChangeAspect="1"/>
          </p:cNvPicPr>
          <p:nvPr/>
        </p:nvPicPr>
        <p:blipFill>
          <a:blip r:embed="rId4"/>
          <a:stretch>
            <a:fillRect/>
          </a:stretch>
        </p:blipFill>
        <p:spPr>
          <a:xfrm>
            <a:off x="6035040" y="1737360"/>
            <a:ext cx="274320" cy="274320"/>
          </a:xfrm>
          <a:prstGeom prst="rect">
            <a:avLst/>
          </a:prstGeom>
        </p:spPr>
      </p:pic>
      <p:sp>
        <p:nvSpPr>
          <p:cNvPr id="13" name="Text 10"/>
          <p:cNvSpPr txBox="1"/>
          <p:nvPr/>
        </p:nvSpPr>
        <p:spPr>
          <a:xfrm>
            <a:off x="5897880" y="2286000"/>
            <a:ext cx="2606040" cy="365760"/>
          </a:xfrm>
          <a:prstGeom prst="rect">
            <a:avLst/>
          </a:prstGeom>
          <a:noFill/>
          <a:ln/>
        </p:spPr>
        <p:txBody>
          <a:bodyPr wrap="square" lIns="0" tIns="0" rIns="0" bIns="0" rtlCol="0" anchor="ctr"/>
          <a:lstStyle/>
          <a:p>
            <a:pPr marL="0" indent="0">
              <a:buNone/>
            </a:pPr>
            <a:r>
              <a:rPr lang="en-US" sz="1600" b="1">
                <a:solidFill>
                  <a:srgbClr val="FFFFFF"/>
                </a:solidFill>
                <a:latin typeface=""/>
                <a:ea typeface="Cambria" pitchFamily="34" charset="-122"/>
                <a:cs typeface="Cambria" pitchFamily="34" charset="-120"/>
              </a:rPr>
              <a:t>Looking ahead</a:t>
            </a:r>
            <a:endParaRPr lang="en-US" sz="1600">
              <a:latin typeface=""/>
            </a:endParaRPr>
          </a:p>
        </p:txBody>
      </p:sp>
      <p:sp>
        <p:nvSpPr>
          <p:cNvPr id="14" name="Text 11"/>
          <p:cNvSpPr txBox="1"/>
          <p:nvPr/>
        </p:nvSpPr>
        <p:spPr>
          <a:xfrm>
            <a:off x="5897880" y="2697480"/>
            <a:ext cx="2606040" cy="1828800"/>
          </a:xfrm>
          <a:prstGeom prst="rect">
            <a:avLst/>
          </a:prstGeom>
          <a:noFill/>
          <a:ln/>
        </p:spPr>
        <p:txBody>
          <a:bodyPr wrap="square" lIns="0" tIns="0" rIns="0" bIns="0" rtlCol="0" anchor="t"/>
          <a:lstStyle/>
          <a:p>
            <a:pPr marL="0" indent="0">
              <a:buNone/>
            </a:pPr>
            <a:r>
              <a:rPr lang="en-US" sz="1300">
                <a:solidFill>
                  <a:srgbClr val="D6E6E9"/>
                </a:solidFill>
                <a:latin typeface=""/>
                <a:ea typeface="Calibri" pitchFamily="34" charset="-122"/>
                <a:cs typeface="Calibri" pitchFamily="34" charset="-120"/>
              </a:rPr>
              <a:t>In the future, the expectation is that data sharing between systems will occur and lessen the need for dual entry.</a:t>
            </a:r>
            <a:endParaRPr lang="en-US" sz="1300">
              <a:latin typeface=""/>
            </a:endParaRPr>
          </a:p>
        </p:txBody>
      </p:sp>
    </p:spTree>
    <p:extLst>
      <p:ext uri="{BB962C8B-B14F-4D97-AF65-F5344CB8AC3E}">
        <p14:creationId xmlns:p14="http://schemas.microsoft.com/office/powerpoint/2010/main" val="1706159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ctr"/>
          <a:lstStyle/>
          <a:p>
            <a:pPr marL="0" indent="0">
              <a:buNone/>
            </a:pPr>
            <a:r>
              <a:rPr lang="en-US" sz="1100" b="1" kern="0" spc="200">
                <a:solidFill>
                  <a:srgbClr val="D9734E"/>
                </a:solidFill>
                <a:latin typeface="Calibri" pitchFamily="34" charset="0"/>
                <a:ea typeface="Calibri" pitchFamily="34" charset="-122"/>
                <a:cs typeface="Calibri" pitchFamily="34" charset="-120"/>
              </a:rPr>
              <a:t>VIDEO 3  ·  AFTER VIEWING</a:t>
            </a:r>
            <a:endParaRPr lang="en-US" sz="1100"/>
          </a:p>
        </p:txBody>
      </p:sp>
      <p:sp>
        <p:nvSpPr>
          <p:cNvPr id="3" name="Text 1"/>
          <p:cNvSpPr txBox="1"/>
          <p:nvPr/>
        </p:nvSpPr>
        <p:spPr>
          <a:xfrm>
            <a:off x="457200" y="566928"/>
            <a:ext cx="8229600" cy="640080"/>
          </a:xfrm>
          <a:prstGeom prst="rect">
            <a:avLst/>
          </a:prstGeom>
          <a:noFill/>
          <a:ln/>
        </p:spPr>
        <p:txBody>
          <a:bodyPr wrap="square" lIns="0" tIns="0" rIns="0" bIns="0" rtlCol="0" anchor="ctr"/>
          <a:lstStyle/>
          <a:p>
            <a:pPr marL="0" indent="0">
              <a:buNone/>
            </a:pPr>
            <a:r>
              <a:rPr lang="en-US" sz="3000">
                <a:solidFill>
                  <a:srgbClr val="113E67"/>
                </a:solidFill>
                <a:latin typeface=""/>
                <a:ea typeface="Cambria" pitchFamily="34" charset="-122"/>
                <a:cs typeface="Cambria" pitchFamily="34" charset="-120"/>
              </a:rPr>
              <a:t>Share Your Department's HMIS Workflow</a:t>
            </a:r>
            <a:endParaRPr lang="en-US" sz="3000">
              <a:solidFill>
                <a:srgbClr val="113E67"/>
              </a:solidFill>
              <a:latin typeface=""/>
            </a:endParaRPr>
          </a:p>
        </p:txBody>
      </p:sp>
      <p:sp>
        <p:nvSpPr>
          <p:cNvPr id="4" name="Text 2"/>
          <p:cNvSpPr txBox="1"/>
          <p:nvPr/>
        </p:nvSpPr>
        <p:spPr>
          <a:xfrm>
            <a:off x="457200" y="1280160"/>
            <a:ext cx="8229600" cy="411480"/>
          </a:xfrm>
          <a:prstGeom prst="rect">
            <a:avLst/>
          </a:prstGeom>
          <a:noFill/>
          <a:ln/>
        </p:spPr>
        <p:txBody>
          <a:bodyPr wrap="square" lIns="0" tIns="0" rIns="0" bIns="0" rtlCol="0" anchor="ctr"/>
          <a:lstStyle/>
          <a:p>
            <a:pPr marL="0" indent="0">
              <a:buNone/>
            </a:pPr>
            <a:r>
              <a:rPr lang="en-US" sz="1400">
                <a:solidFill>
                  <a:schemeClr val="bg2">
                    <a:lumMod val="25000"/>
                  </a:schemeClr>
                </a:solidFill>
                <a:latin typeface=""/>
                <a:ea typeface="Calibri" pitchFamily="34" charset="-122"/>
                <a:cs typeface="Calibri" pitchFamily="34" charset="-120"/>
              </a:rPr>
              <a:t>Consider walking your team through the local workflow for HMIS data input so everyone knows their role.</a:t>
            </a:r>
            <a:endParaRPr lang="en-US" sz="1400">
              <a:solidFill>
                <a:schemeClr val="bg2">
                  <a:lumMod val="25000"/>
                </a:schemeClr>
              </a:solidFill>
              <a:latin typeface=""/>
            </a:endParaRPr>
          </a:p>
        </p:txBody>
      </p:sp>
      <p:sp>
        <p:nvSpPr>
          <p:cNvPr id="5" name="Shape 3"/>
          <p:cNvSpPr/>
          <p:nvPr/>
        </p:nvSpPr>
        <p:spPr>
          <a:xfrm>
            <a:off x="457200" y="1920240"/>
            <a:ext cx="1920240" cy="2743200"/>
          </a:xfrm>
          <a:prstGeom prst="roundRect">
            <a:avLst>
              <a:gd name="adj" fmla="val 3810"/>
            </a:avLst>
          </a:prstGeom>
          <a:solidFill>
            <a:srgbClr val="C1E8FB">
              <a:alpha val="40000"/>
            </a:srgbClr>
          </a:solidFill>
          <a:ln w="12700">
            <a:solidFill>
              <a:srgbClr val="EAF2F3"/>
            </a:solidFill>
            <a:prstDash val="solid"/>
          </a:ln>
        </p:spPr>
        <p:txBody>
          <a:bodyPr/>
          <a:lstStyle/>
          <a:p>
            <a:endParaRPr lang="en-US"/>
          </a:p>
        </p:txBody>
      </p:sp>
      <p:sp>
        <p:nvSpPr>
          <p:cNvPr id="6" name="Shape 4"/>
          <p:cNvSpPr/>
          <p:nvPr/>
        </p:nvSpPr>
        <p:spPr>
          <a:xfrm>
            <a:off x="1051560" y="2194560"/>
            <a:ext cx="731520" cy="731520"/>
          </a:xfrm>
          <a:prstGeom prst="ellipse">
            <a:avLst/>
          </a:prstGeom>
          <a:solidFill>
            <a:srgbClr val="113E67"/>
          </a:solidFill>
          <a:ln w="12700">
            <a:solidFill>
              <a:srgbClr val="1B4D5C"/>
            </a:solidFill>
            <a:prstDash val="solid"/>
          </a:ln>
        </p:spPr>
        <p:txBody>
          <a:bodyPr/>
          <a:lstStyle/>
          <a:p>
            <a:endParaRPr lang="en-US"/>
          </a:p>
        </p:txBody>
      </p:sp>
      <p:pic>
        <p:nvPicPr>
          <p:cNvPr id="7" name="Image 0" descr="preencoded.png"/>
          <p:cNvPicPr>
            <a:picLocks noChangeAspect="1"/>
          </p:cNvPicPr>
          <p:nvPr/>
        </p:nvPicPr>
        <p:blipFill>
          <a:blip r:embed="rId4"/>
          <a:stretch>
            <a:fillRect/>
          </a:stretch>
        </p:blipFill>
        <p:spPr>
          <a:xfrm>
            <a:off x="1234440" y="2377440"/>
            <a:ext cx="365760" cy="365760"/>
          </a:xfrm>
          <a:prstGeom prst="rect">
            <a:avLst/>
          </a:prstGeom>
        </p:spPr>
      </p:pic>
      <p:sp>
        <p:nvSpPr>
          <p:cNvPr id="8" name="Text 5"/>
          <p:cNvSpPr txBox="1"/>
          <p:nvPr/>
        </p:nvSpPr>
        <p:spPr>
          <a:xfrm>
            <a:off x="594360" y="3108960"/>
            <a:ext cx="1645920" cy="365760"/>
          </a:xfrm>
          <a:prstGeom prst="rect">
            <a:avLst/>
          </a:prstGeom>
          <a:noFill/>
          <a:ln/>
        </p:spPr>
        <p:txBody>
          <a:bodyPr wrap="square" lIns="0" tIns="0" rIns="0" bIns="0" rtlCol="0" anchor="ctr"/>
          <a:lstStyle/>
          <a:p>
            <a:pPr marL="0" indent="0" algn="ctr">
              <a:buNone/>
            </a:pPr>
            <a:r>
              <a:rPr lang="en-US" sz="1600">
                <a:solidFill>
                  <a:srgbClr val="113E67"/>
                </a:solidFill>
                <a:latin typeface=""/>
                <a:ea typeface="Cambria" pitchFamily="34" charset="-122"/>
                <a:cs typeface="Cambria" pitchFamily="34" charset="-120"/>
              </a:rPr>
              <a:t>Licenses</a:t>
            </a:r>
            <a:endParaRPr lang="en-US" sz="1600">
              <a:solidFill>
                <a:srgbClr val="113E67"/>
              </a:solidFill>
              <a:latin typeface=""/>
            </a:endParaRPr>
          </a:p>
        </p:txBody>
      </p:sp>
      <p:sp>
        <p:nvSpPr>
          <p:cNvPr id="9" name="Text 6"/>
          <p:cNvSpPr txBox="1"/>
          <p:nvPr/>
        </p:nvSpPr>
        <p:spPr>
          <a:xfrm>
            <a:off x="594360" y="3520440"/>
            <a:ext cx="1645920" cy="914400"/>
          </a:xfrm>
          <a:prstGeom prst="rect">
            <a:avLst/>
          </a:prstGeom>
          <a:noFill/>
          <a:ln/>
        </p:spPr>
        <p:txBody>
          <a:bodyPr wrap="square" lIns="0" tIns="0" rIns="0" bIns="0" rtlCol="0" anchor="t"/>
          <a:lstStyle/>
          <a:p>
            <a:pPr marL="0" indent="0" algn="ctr">
              <a:buNone/>
            </a:pPr>
            <a:r>
              <a:rPr lang="en-US" sz="1250">
                <a:solidFill>
                  <a:srgbClr val="1F2A30"/>
                </a:solidFill>
                <a:latin typeface=""/>
                <a:ea typeface="Calibri" pitchFamily="34" charset="-122"/>
                <a:cs typeface="Calibri" pitchFamily="34" charset="-120"/>
              </a:rPr>
              <a:t>Who has HMIS licenses</a:t>
            </a:r>
            <a:endParaRPr lang="en-US" sz="1250">
              <a:latin typeface=""/>
            </a:endParaRPr>
          </a:p>
        </p:txBody>
      </p:sp>
      <p:sp>
        <p:nvSpPr>
          <p:cNvPr id="10" name="Shape 7"/>
          <p:cNvSpPr/>
          <p:nvPr/>
        </p:nvSpPr>
        <p:spPr>
          <a:xfrm>
            <a:off x="2560320" y="1920240"/>
            <a:ext cx="1920240" cy="2743200"/>
          </a:xfrm>
          <a:prstGeom prst="roundRect">
            <a:avLst>
              <a:gd name="adj" fmla="val 3810"/>
            </a:avLst>
          </a:prstGeom>
          <a:solidFill>
            <a:srgbClr val="C1E8FB">
              <a:alpha val="40000"/>
            </a:srgbClr>
          </a:solidFill>
          <a:ln w="12700">
            <a:solidFill>
              <a:srgbClr val="EAF2F3"/>
            </a:solidFill>
            <a:prstDash val="solid"/>
          </a:ln>
        </p:spPr>
        <p:txBody>
          <a:bodyPr/>
          <a:lstStyle/>
          <a:p>
            <a:endParaRPr lang="en-US"/>
          </a:p>
        </p:txBody>
      </p:sp>
      <p:sp>
        <p:nvSpPr>
          <p:cNvPr id="11" name="Shape 8"/>
          <p:cNvSpPr/>
          <p:nvPr/>
        </p:nvSpPr>
        <p:spPr>
          <a:xfrm>
            <a:off x="3154680" y="2194560"/>
            <a:ext cx="731520" cy="731520"/>
          </a:xfrm>
          <a:prstGeom prst="ellipse">
            <a:avLst/>
          </a:prstGeom>
          <a:solidFill>
            <a:srgbClr val="113E67"/>
          </a:solidFill>
          <a:ln w="12700">
            <a:solidFill>
              <a:srgbClr val="1B4D5C"/>
            </a:solidFill>
            <a:prstDash val="solid"/>
          </a:ln>
        </p:spPr>
        <p:txBody>
          <a:bodyPr/>
          <a:lstStyle/>
          <a:p>
            <a:endParaRPr lang="en-US"/>
          </a:p>
        </p:txBody>
      </p:sp>
      <p:pic>
        <p:nvPicPr>
          <p:cNvPr id="12" name="Image 1" descr="preencoded.png"/>
          <p:cNvPicPr>
            <a:picLocks noChangeAspect="1"/>
          </p:cNvPicPr>
          <p:nvPr/>
        </p:nvPicPr>
        <p:blipFill>
          <a:blip r:embed="rId5"/>
          <a:stretch>
            <a:fillRect/>
          </a:stretch>
        </p:blipFill>
        <p:spPr>
          <a:xfrm>
            <a:off x="3337560" y="2377440"/>
            <a:ext cx="365760" cy="365760"/>
          </a:xfrm>
          <a:prstGeom prst="rect">
            <a:avLst/>
          </a:prstGeom>
        </p:spPr>
      </p:pic>
      <p:sp>
        <p:nvSpPr>
          <p:cNvPr id="13" name="Text 9"/>
          <p:cNvSpPr txBox="1"/>
          <p:nvPr/>
        </p:nvSpPr>
        <p:spPr>
          <a:xfrm>
            <a:off x="2697480" y="3108960"/>
            <a:ext cx="1645920" cy="365760"/>
          </a:xfrm>
          <a:prstGeom prst="rect">
            <a:avLst/>
          </a:prstGeom>
          <a:noFill/>
          <a:ln/>
        </p:spPr>
        <p:txBody>
          <a:bodyPr wrap="square" lIns="0" tIns="0" rIns="0" bIns="0" rtlCol="0" anchor="ctr"/>
          <a:lstStyle/>
          <a:p>
            <a:pPr marL="0" indent="0" algn="ctr">
              <a:buNone/>
            </a:pPr>
            <a:r>
              <a:rPr lang="en-US" sz="1600">
                <a:solidFill>
                  <a:srgbClr val="113E67"/>
                </a:solidFill>
                <a:latin typeface=""/>
                <a:ea typeface="Cambria" pitchFamily="34" charset="-122"/>
                <a:cs typeface="Cambria" pitchFamily="34" charset="-120"/>
              </a:rPr>
              <a:t>Data entry</a:t>
            </a:r>
            <a:endParaRPr lang="en-US" sz="1600">
              <a:solidFill>
                <a:srgbClr val="113E67"/>
              </a:solidFill>
              <a:latin typeface=""/>
            </a:endParaRPr>
          </a:p>
        </p:txBody>
      </p:sp>
      <p:sp>
        <p:nvSpPr>
          <p:cNvPr id="14" name="Text 10"/>
          <p:cNvSpPr txBox="1"/>
          <p:nvPr/>
        </p:nvSpPr>
        <p:spPr>
          <a:xfrm>
            <a:off x="2697480" y="3520440"/>
            <a:ext cx="1645920" cy="914400"/>
          </a:xfrm>
          <a:prstGeom prst="rect">
            <a:avLst/>
          </a:prstGeom>
          <a:noFill/>
          <a:ln/>
        </p:spPr>
        <p:txBody>
          <a:bodyPr wrap="square" lIns="0" tIns="0" rIns="0" bIns="0" rtlCol="0" anchor="t"/>
          <a:lstStyle/>
          <a:p>
            <a:pPr marL="0" indent="0" algn="ctr">
              <a:buNone/>
            </a:pPr>
            <a:r>
              <a:rPr lang="en-US" sz="1250">
                <a:solidFill>
                  <a:srgbClr val="1F2A30"/>
                </a:solidFill>
                <a:latin typeface=""/>
                <a:ea typeface="Calibri" pitchFamily="34" charset="-122"/>
                <a:cs typeface="Calibri" pitchFamily="34" charset="-120"/>
              </a:rPr>
              <a:t>Who will be entering data into the system</a:t>
            </a:r>
            <a:endParaRPr lang="en-US" sz="1250">
              <a:latin typeface=""/>
            </a:endParaRPr>
          </a:p>
        </p:txBody>
      </p:sp>
      <p:sp>
        <p:nvSpPr>
          <p:cNvPr id="15" name="Shape 11"/>
          <p:cNvSpPr/>
          <p:nvPr/>
        </p:nvSpPr>
        <p:spPr>
          <a:xfrm>
            <a:off x="4663440" y="1920240"/>
            <a:ext cx="1920240" cy="2743200"/>
          </a:xfrm>
          <a:prstGeom prst="roundRect">
            <a:avLst>
              <a:gd name="adj" fmla="val 3810"/>
            </a:avLst>
          </a:prstGeom>
          <a:solidFill>
            <a:srgbClr val="C1E8FB">
              <a:alpha val="40000"/>
            </a:srgbClr>
          </a:solidFill>
          <a:ln w="12700">
            <a:solidFill>
              <a:srgbClr val="EAF2F3"/>
            </a:solidFill>
            <a:prstDash val="solid"/>
          </a:ln>
        </p:spPr>
        <p:txBody>
          <a:bodyPr/>
          <a:lstStyle/>
          <a:p>
            <a:endParaRPr lang="en-US"/>
          </a:p>
        </p:txBody>
      </p:sp>
      <p:sp>
        <p:nvSpPr>
          <p:cNvPr id="16" name="Shape 12"/>
          <p:cNvSpPr/>
          <p:nvPr/>
        </p:nvSpPr>
        <p:spPr>
          <a:xfrm>
            <a:off x="5257800" y="2194560"/>
            <a:ext cx="731520" cy="731520"/>
          </a:xfrm>
          <a:prstGeom prst="ellipse">
            <a:avLst/>
          </a:prstGeom>
          <a:solidFill>
            <a:srgbClr val="113E67"/>
          </a:solidFill>
          <a:ln w="12700">
            <a:solidFill>
              <a:srgbClr val="1B4D5C"/>
            </a:solidFill>
            <a:prstDash val="solid"/>
          </a:ln>
        </p:spPr>
        <p:txBody>
          <a:bodyPr/>
          <a:lstStyle/>
          <a:p>
            <a:endParaRPr lang="en-US"/>
          </a:p>
        </p:txBody>
      </p:sp>
      <p:pic>
        <p:nvPicPr>
          <p:cNvPr id="17" name="Image 2" descr="preencoded.png"/>
          <p:cNvPicPr>
            <a:picLocks noChangeAspect="1"/>
          </p:cNvPicPr>
          <p:nvPr/>
        </p:nvPicPr>
        <p:blipFill>
          <a:blip r:embed="rId6"/>
          <a:stretch>
            <a:fillRect/>
          </a:stretch>
        </p:blipFill>
        <p:spPr>
          <a:xfrm>
            <a:off x="5440680" y="2377440"/>
            <a:ext cx="365760" cy="365760"/>
          </a:xfrm>
          <a:prstGeom prst="rect">
            <a:avLst/>
          </a:prstGeom>
        </p:spPr>
      </p:pic>
      <p:sp>
        <p:nvSpPr>
          <p:cNvPr id="18" name="Text 13"/>
          <p:cNvSpPr txBox="1"/>
          <p:nvPr/>
        </p:nvSpPr>
        <p:spPr>
          <a:xfrm>
            <a:off x="4800600" y="3108960"/>
            <a:ext cx="1645920" cy="365760"/>
          </a:xfrm>
          <a:prstGeom prst="rect">
            <a:avLst/>
          </a:prstGeom>
          <a:noFill/>
          <a:ln/>
        </p:spPr>
        <p:txBody>
          <a:bodyPr wrap="square" lIns="0" tIns="0" rIns="0" bIns="0" rtlCol="0" anchor="ctr"/>
          <a:lstStyle/>
          <a:p>
            <a:pPr marL="0" indent="0" algn="ctr">
              <a:buNone/>
            </a:pPr>
            <a:r>
              <a:rPr lang="en-US" sz="1600">
                <a:solidFill>
                  <a:srgbClr val="113E67"/>
                </a:solidFill>
                <a:latin typeface=""/>
                <a:ea typeface="Cambria" pitchFamily="34" charset="-122"/>
                <a:cs typeface="Cambria" pitchFamily="34" charset="-120"/>
              </a:rPr>
              <a:t>Cadence</a:t>
            </a:r>
            <a:endParaRPr lang="en-US" sz="1600">
              <a:solidFill>
                <a:srgbClr val="113E67"/>
              </a:solidFill>
              <a:latin typeface=""/>
            </a:endParaRPr>
          </a:p>
        </p:txBody>
      </p:sp>
      <p:sp>
        <p:nvSpPr>
          <p:cNvPr id="19" name="Text 14"/>
          <p:cNvSpPr txBox="1"/>
          <p:nvPr/>
        </p:nvSpPr>
        <p:spPr>
          <a:xfrm>
            <a:off x="4800600" y="3520440"/>
            <a:ext cx="1645920" cy="914400"/>
          </a:xfrm>
          <a:prstGeom prst="rect">
            <a:avLst/>
          </a:prstGeom>
          <a:noFill/>
          <a:ln/>
        </p:spPr>
        <p:txBody>
          <a:bodyPr wrap="square" lIns="0" tIns="0" rIns="0" bIns="0" rtlCol="0" anchor="t"/>
          <a:lstStyle/>
          <a:p>
            <a:pPr marL="0" indent="0" algn="ctr">
              <a:buNone/>
            </a:pPr>
            <a:r>
              <a:rPr lang="en-US" sz="1250">
                <a:solidFill>
                  <a:srgbClr val="1F2A30"/>
                </a:solidFill>
                <a:latin typeface=""/>
                <a:ea typeface="Calibri" pitchFamily="34" charset="-122"/>
                <a:cs typeface="Calibri" pitchFamily="34" charset="-120"/>
              </a:rPr>
              <a:t>How often data entry will occur</a:t>
            </a:r>
            <a:endParaRPr lang="en-US" sz="1250">
              <a:latin typeface=""/>
            </a:endParaRPr>
          </a:p>
        </p:txBody>
      </p:sp>
      <p:sp>
        <p:nvSpPr>
          <p:cNvPr id="20" name="Shape 15"/>
          <p:cNvSpPr/>
          <p:nvPr/>
        </p:nvSpPr>
        <p:spPr>
          <a:xfrm>
            <a:off x="6766560" y="1920240"/>
            <a:ext cx="1920240" cy="2743200"/>
          </a:xfrm>
          <a:prstGeom prst="roundRect">
            <a:avLst>
              <a:gd name="adj" fmla="val 3810"/>
            </a:avLst>
          </a:prstGeom>
          <a:solidFill>
            <a:srgbClr val="C1E8FB">
              <a:alpha val="40000"/>
            </a:srgbClr>
          </a:solidFill>
          <a:ln w="12700">
            <a:solidFill>
              <a:srgbClr val="EAF2F3"/>
            </a:solidFill>
            <a:prstDash val="solid"/>
          </a:ln>
        </p:spPr>
        <p:txBody>
          <a:bodyPr/>
          <a:lstStyle/>
          <a:p>
            <a:endParaRPr lang="en-US"/>
          </a:p>
        </p:txBody>
      </p:sp>
      <p:sp>
        <p:nvSpPr>
          <p:cNvPr id="21" name="Shape 16"/>
          <p:cNvSpPr/>
          <p:nvPr/>
        </p:nvSpPr>
        <p:spPr>
          <a:xfrm>
            <a:off x="7360920" y="2194560"/>
            <a:ext cx="731520" cy="731520"/>
          </a:xfrm>
          <a:prstGeom prst="ellipse">
            <a:avLst/>
          </a:prstGeom>
          <a:solidFill>
            <a:srgbClr val="113E67"/>
          </a:solidFill>
          <a:ln w="12700">
            <a:solidFill>
              <a:srgbClr val="1B4D5C"/>
            </a:solidFill>
            <a:prstDash val="solid"/>
          </a:ln>
        </p:spPr>
        <p:txBody>
          <a:bodyPr/>
          <a:lstStyle/>
          <a:p>
            <a:endParaRPr lang="en-US"/>
          </a:p>
        </p:txBody>
      </p:sp>
      <p:pic>
        <p:nvPicPr>
          <p:cNvPr id="22" name="Image 3" descr="preencoded.png"/>
          <p:cNvPicPr>
            <a:picLocks noChangeAspect="1"/>
          </p:cNvPicPr>
          <p:nvPr/>
        </p:nvPicPr>
        <p:blipFill>
          <a:blip r:embed="rId7"/>
          <a:stretch>
            <a:fillRect/>
          </a:stretch>
        </p:blipFill>
        <p:spPr>
          <a:xfrm>
            <a:off x="7543800" y="2377440"/>
            <a:ext cx="365760" cy="365760"/>
          </a:xfrm>
          <a:prstGeom prst="rect">
            <a:avLst/>
          </a:prstGeom>
        </p:spPr>
      </p:pic>
      <p:sp>
        <p:nvSpPr>
          <p:cNvPr id="23" name="Text 17"/>
          <p:cNvSpPr txBox="1"/>
          <p:nvPr/>
        </p:nvSpPr>
        <p:spPr>
          <a:xfrm>
            <a:off x="6903720" y="3108960"/>
            <a:ext cx="1645920" cy="365760"/>
          </a:xfrm>
          <a:prstGeom prst="rect">
            <a:avLst/>
          </a:prstGeom>
          <a:noFill/>
          <a:ln/>
        </p:spPr>
        <p:txBody>
          <a:bodyPr wrap="square" lIns="0" tIns="0" rIns="0" bIns="0" rtlCol="0" anchor="ctr"/>
          <a:lstStyle/>
          <a:p>
            <a:pPr marL="0" indent="0" algn="ctr">
              <a:buNone/>
            </a:pPr>
            <a:r>
              <a:rPr lang="en-US" sz="1600">
                <a:solidFill>
                  <a:srgbClr val="113E67"/>
                </a:solidFill>
                <a:latin typeface=""/>
                <a:ea typeface="Cambria" pitchFamily="34" charset="-122"/>
                <a:cs typeface="Cambria" pitchFamily="34" charset="-120"/>
              </a:rPr>
              <a:t>Data fields</a:t>
            </a:r>
            <a:endParaRPr lang="en-US" sz="1600">
              <a:solidFill>
                <a:srgbClr val="113E67"/>
              </a:solidFill>
              <a:latin typeface=""/>
            </a:endParaRPr>
          </a:p>
        </p:txBody>
      </p:sp>
      <p:sp>
        <p:nvSpPr>
          <p:cNvPr id="24" name="Text 18"/>
          <p:cNvSpPr txBox="1"/>
          <p:nvPr/>
        </p:nvSpPr>
        <p:spPr>
          <a:xfrm>
            <a:off x="6903720" y="3520440"/>
            <a:ext cx="1645920" cy="914400"/>
          </a:xfrm>
          <a:prstGeom prst="rect">
            <a:avLst/>
          </a:prstGeom>
          <a:noFill/>
          <a:ln/>
        </p:spPr>
        <p:txBody>
          <a:bodyPr wrap="square" lIns="0" tIns="0" rIns="0" bIns="0" rtlCol="0" anchor="t"/>
          <a:lstStyle/>
          <a:p>
            <a:pPr marL="0" indent="0" algn="ctr">
              <a:buNone/>
            </a:pPr>
            <a:r>
              <a:rPr lang="en-US" sz="1250">
                <a:solidFill>
                  <a:srgbClr val="1F2A30"/>
                </a:solidFill>
                <a:latin typeface=""/>
                <a:ea typeface="Calibri" pitchFamily="34" charset="-122"/>
                <a:cs typeface="Calibri" pitchFamily="34" charset="-120"/>
              </a:rPr>
              <a:t>Which fields are needed for successful entry</a:t>
            </a:r>
            <a:endParaRPr lang="en-US" sz="1250">
              <a:latin typeface=""/>
            </a:endParaRPr>
          </a:p>
        </p:txBody>
      </p:sp>
    </p:spTree>
    <p:extLst>
      <p:ext uri="{BB962C8B-B14F-4D97-AF65-F5344CB8AC3E}">
        <p14:creationId xmlns:p14="http://schemas.microsoft.com/office/powerpoint/2010/main" val="3582631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alphaModFix amt="50476"/>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57200" y="320040"/>
            <a:ext cx="8229600" cy="274320"/>
          </a:xfrm>
          <a:prstGeom prst="rect">
            <a:avLst/>
          </a:prstGeom>
          <a:noFill/>
          <a:ln/>
        </p:spPr>
        <p:txBody>
          <a:bodyPr wrap="square" lIns="0" tIns="0" rIns="0" bIns="0" rtlCol="0" anchor="ctr"/>
          <a:lstStyle/>
          <a:p>
            <a:pPr marL="0" indent="0">
              <a:buNone/>
            </a:pPr>
            <a:r>
              <a:rPr lang="en-US" sz="1100" b="1" kern="0" spc="200">
                <a:solidFill>
                  <a:srgbClr val="D9734E"/>
                </a:solidFill>
                <a:latin typeface="Calibri" pitchFamily="34" charset="0"/>
                <a:ea typeface="Calibri" pitchFamily="34" charset="-122"/>
                <a:cs typeface="Calibri" pitchFamily="34" charset="-120"/>
              </a:rPr>
              <a:t>VIDEO 3  ·  TOOLS</a:t>
            </a:r>
            <a:endParaRPr lang="en-US" sz="1100"/>
          </a:p>
        </p:txBody>
      </p:sp>
      <p:sp>
        <p:nvSpPr>
          <p:cNvPr id="3" name="Text 1"/>
          <p:cNvSpPr txBox="1"/>
          <p:nvPr/>
        </p:nvSpPr>
        <p:spPr>
          <a:xfrm>
            <a:off x="457200" y="566928"/>
            <a:ext cx="8229600" cy="640080"/>
          </a:xfrm>
          <a:prstGeom prst="rect">
            <a:avLst/>
          </a:prstGeom>
          <a:noFill/>
          <a:ln/>
        </p:spPr>
        <p:txBody>
          <a:bodyPr wrap="square" lIns="0" tIns="0" rIns="0" bIns="0" rtlCol="0" anchor="ctr"/>
          <a:lstStyle/>
          <a:p>
            <a:pPr marL="0" indent="0">
              <a:buNone/>
            </a:pPr>
            <a:r>
              <a:rPr lang="en-US" sz="3000">
                <a:solidFill>
                  <a:srgbClr val="113E67"/>
                </a:solidFill>
                <a:latin typeface=""/>
                <a:ea typeface="Cambria" pitchFamily="34" charset="-122"/>
                <a:cs typeface="Cambria" pitchFamily="34" charset="-120"/>
              </a:rPr>
              <a:t>Helpful Tools</a:t>
            </a:r>
            <a:endParaRPr lang="en-US" sz="3000">
              <a:solidFill>
                <a:srgbClr val="113E67"/>
              </a:solidFill>
              <a:latin typeface=""/>
            </a:endParaRPr>
          </a:p>
        </p:txBody>
      </p:sp>
      <p:sp>
        <p:nvSpPr>
          <p:cNvPr id="4" name="Shape 2"/>
          <p:cNvSpPr/>
          <p:nvPr/>
        </p:nvSpPr>
        <p:spPr>
          <a:xfrm>
            <a:off x="457200" y="1371600"/>
            <a:ext cx="3977640" cy="2377440"/>
          </a:xfrm>
          <a:prstGeom prst="roundRect">
            <a:avLst>
              <a:gd name="adj" fmla="val 3077"/>
            </a:avLst>
          </a:prstGeom>
          <a:solidFill>
            <a:srgbClr val="EAF2F3"/>
          </a:solidFill>
          <a:ln w="12700">
            <a:solidFill>
              <a:srgbClr val="EAF2F3"/>
            </a:solidFill>
            <a:prstDash val="solid"/>
          </a:ln>
        </p:spPr>
        <p:txBody>
          <a:bodyPr/>
          <a:lstStyle/>
          <a:p>
            <a:endParaRPr lang="en-US"/>
          </a:p>
        </p:txBody>
      </p:sp>
      <p:sp>
        <p:nvSpPr>
          <p:cNvPr id="5" name="Shape 3"/>
          <p:cNvSpPr/>
          <p:nvPr/>
        </p:nvSpPr>
        <p:spPr>
          <a:xfrm>
            <a:off x="685800" y="1600200"/>
            <a:ext cx="502920" cy="502920"/>
          </a:xfrm>
          <a:prstGeom prst="ellipse">
            <a:avLst/>
          </a:prstGeom>
          <a:solidFill>
            <a:srgbClr val="113E67"/>
          </a:solidFill>
          <a:ln w="12700">
            <a:solidFill>
              <a:srgbClr val="1B4D5C"/>
            </a:solidFill>
            <a:prstDash val="solid"/>
          </a:ln>
        </p:spPr>
        <p:txBody>
          <a:bodyPr/>
          <a:lstStyle/>
          <a:p>
            <a:endParaRPr lang="en-US"/>
          </a:p>
        </p:txBody>
      </p:sp>
      <p:pic>
        <p:nvPicPr>
          <p:cNvPr id="6" name="Image 0" descr="preencoded.png"/>
          <p:cNvPicPr>
            <a:picLocks noChangeAspect="1"/>
          </p:cNvPicPr>
          <p:nvPr/>
        </p:nvPicPr>
        <p:blipFill>
          <a:blip r:embed="rId4"/>
          <a:stretch>
            <a:fillRect/>
          </a:stretch>
        </p:blipFill>
        <p:spPr>
          <a:xfrm>
            <a:off x="811530" y="1725930"/>
            <a:ext cx="251460" cy="251460"/>
          </a:xfrm>
          <a:prstGeom prst="rect">
            <a:avLst/>
          </a:prstGeom>
        </p:spPr>
      </p:pic>
      <p:sp>
        <p:nvSpPr>
          <p:cNvPr id="7" name="Text 4"/>
          <p:cNvSpPr txBox="1"/>
          <p:nvPr/>
        </p:nvSpPr>
        <p:spPr>
          <a:xfrm>
            <a:off x="1371600" y="1572768"/>
            <a:ext cx="2927985" cy="745943"/>
          </a:xfrm>
          <a:prstGeom prst="rect">
            <a:avLst/>
          </a:prstGeom>
          <a:noFill/>
          <a:ln/>
        </p:spPr>
        <p:txBody>
          <a:bodyPr wrap="square" lIns="0" tIns="0" rIns="0" bIns="0" rtlCol="0" anchor="t"/>
          <a:lstStyle/>
          <a:p>
            <a:r>
              <a:rPr lang="en-US" sz="1400" b="1">
                <a:solidFill>
                  <a:srgbClr val="113E67"/>
                </a:solidFill>
                <a:latin typeface=""/>
                <a:ea typeface="Calibri"/>
                <a:cs typeface="Calibri"/>
              </a:rPr>
              <a:t>Webinar: Legal Framework for Housing Data Sharing</a:t>
            </a:r>
            <a:endParaRPr lang="en-US" sz="1400">
              <a:solidFill>
                <a:srgbClr val="113E67"/>
              </a:solidFill>
              <a:latin typeface=""/>
              <a:ea typeface="Calibri"/>
              <a:cs typeface="Calibri"/>
            </a:endParaRPr>
          </a:p>
        </p:txBody>
      </p:sp>
      <p:sp>
        <p:nvSpPr>
          <p:cNvPr id="8" name="Text 5"/>
          <p:cNvSpPr txBox="1"/>
          <p:nvPr/>
        </p:nvSpPr>
        <p:spPr>
          <a:xfrm>
            <a:off x="1371600" y="2148840"/>
            <a:ext cx="2880360" cy="1463040"/>
          </a:xfrm>
          <a:prstGeom prst="rect">
            <a:avLst/>
          </a:prstGeom>
          <a:noFill/>
          <a:ln/>
        </p:spPr>
        <p:txBody>
          <a:bodyPr wrap="square" lIns="0" tIns="0" rIns="0" bIns="0" rtlCol="0" anchor="t"/>
          <a:lstStyle/>
          <a:p>
            <a:pPr marL="0" indent="0">
              <a:spcAft>
                <a:spcPts val="600"/>
              </a:spcAft>
              <a:buNone/>
            </a:pPr>
            <a:r>
              <a:rPr lang="en-US" sz="1250">
                <a:solidFill>
                  <a:srgbClr val="1F2A30"/>
                </a:solidFill>
                <a:latin typeface=""/>
                <a:ea typeface="Calibri" pitchFamily="34" charset="-122"/>
                <a:cs typeface="Calibri" pitchFamily="34" charset="-120"/>
              </a:rPr>
              <a:t>Guidance on allowable data sharing between EHR and HMIS. The memo, slides, and recording are available on the </a:t>
            </a:r>
            <a:r>
              <a:rPr lang="en-US" sz="1250" err="1">
                <a:solidFill>
                  <a:srgbClr val="1F2A30"/>
                </a:solidFill>
                <a:latin typeface=""/>
                <a:ea typeface="Calibri" pitchFamily="34" charset="-122"/>
                <a:cs typeface="Calibri" pitchFamily="34" charset="-120"/>
              </a:rPr>
              <a:t>CalMHSA</a:t>
            </a:r>
            <a:r>
              <a:rPr lang="en-US" sz="1250">
                <a:solidFill>
                  <a:srgbClr val="1F2A30"/>
                </a:solidFill>
                <a:latin typeface=""/>
                <a:ea typeface="Calibri" pitchFamily="34" charset="-122"/>
                <a:cs typeface="Calibri" pitchFamily="34" charset="-120"/>
              </a:rPr>
              <a:t> Housing Interventions site.</a:t>
            </a:r>
            <a:endParaRPr lang="en-US" sz="1250">
              <a:latin typeface=""/>
            </a:endParaRPr>
          </a:p>
          <a:p>
            <a:pPr marL="0" indent="0">
              <a:buNone/>
            </a:pPr>
            <a:r>
              <a:rPr lang="en-US" sz="1200" u="sng">
                <a:solidFill>
                  <a:srgbClr val="1F2A30"/>
                </a:solidFill>
                <a:latin typeface=""/>
                <a:ea typeface="Calibri" pitchFamily="34" charset="-122"/>
                <a:cs typeface="Calibri" pitchFamily="34" charset="-120"/>
                <a:hlinkClick r:id="rId5">
                  <a:extLst>
                    <a:ext uri="{A12FA001-AC4F-418D-AE19-62706E023703}">
                      <ahyp:hlinkClr xmlns:ahyp="http://schemas.microsoft.com/office/drawing/2018/hyperlinkcolor" val="tx"/>
                    </a:ext>
                  </a:extLst>
                </a:hlinkClick>
              </a:rPr>
              <a:t>Visit the CalMHSA Housing Interventions site</a:t>
            </a:r>
            <a:endParaRPr lang="en-US" sz="1250">
              <a:latin typeface=""/>
            </a:endParaRPr>
          </a:p>
        </p:txBody>
      </p:sp>
      <p:sp>
        <p:nvSpPr>
          <p:cNvPr id="9" name="Shape 6"/>
          <p:cNvSpPr/>
          <p:nvPr/>
        </p:nvSpPr>
        <p:spPr>
          <a:xfrm>
            <a:off x="4709160" y="1371600"/>
            <a:ext cx="3977640" cy="2377440"/>
          </a:xfrm>
          <a:prstGeom prst="roundRect">
            <a:avLst>
              <a:gd name="adj" fmla="val 3077"/>
            </a:avLst>
          </a:prstGeom>
          <a:solidFill>
            <a:srgbClr val="EAF2F3"/>
          </a:solidFill>
          <a:ln w="12700">
            <a:solidFill>
              <a:srgbClr val="EAF2F3"/>
            </a:solidFill>
            <a:prstDash val="solid"/>
          </a:ln>
        </p:spPr>
        <p:txBody>
          <a:bodyPr/>
          <a:lstStyle/>
          <a:p>
            <a:endParaRPr lang="en-US"/>
          </a:p>
        </p:txBody>
      </p:sp>
      <p:sp>
        <p:nvSpPr>
          <p:cNvPr id="10" name="Shape 7"/>
          <p:cNvSpPr/>
          <p:nvPr/>
        </p:nvSpPr>
        <p:spPr>
          <a:xfrm>
            <a:off x="4937760" y="1600200"/>
            <a:ext cx="502920" cy="502920"/>
          </a:xfrm>
          <a:prstGeom prst="ellipse">
            <a:avLst/>
          </a:prstGeom>
          <a:solidFill>
            <a:srgbClr val="113E67"/>
          </a:solidFill>
          <a:ln w="12700">
            <a:solidFill>
              <a:srgbClr val="1B4D5C"/>
            </a:solidFill>
            <a:prstDash val="solid"/>
          </a:ln>
        </p:spPr>
        <p:txBody>
          <a:bodyPr/>
          <a:lstStyle/>
          <a:p>
            <a:endParaRPr lang="en-US"/>
          </a:p>
        </p:txBody>
      </p:sp>
      <p:pic>
        <p:nvPicPr>
          <p:cNvPr id="11" name="Image 1" descr="preencoded.png"/>
          <p:cNvPicPr>
            <a:picLocks noChangeAspect="1"/>
          </p:cNvPicPr>
          <p:nvPr/>
        </p:nvPicPr>
        <p:blipFill>
          <a:blip r:embed="rId6"/>
          <a:stretch>
            <a:fillRect/>
          </a:stretch>
        </p:blipFill>
        <p:spPr>
          <a:xfrm>
            <a:off x="5063490" y="1725930"/>
            <a:ext cx="251460" cy="251460"/>
          </a:xfrm>
          <a:prstGeom prst="rect">
            <a:avLst/>
          </a:prstGeom>
        </p:spPr>
      </p:pic>
      <p:sp>
        <p:nvSpPr>
          <p:cNvPr id="12" name="Text 8"/>
          <p:cNvSpPr txBox="1"/>
          <p:nvPr/>
        </p:nvSpPr>
        <p:spPr>
          <a:xfrm>
            <a:off x="5623560" y="1572768"/>
            <a:ext cx="2880360" cy="548640"/>
          </a:xfrm>
          <a:prstGeom prst="rect">
            <a:avLst/>
          </a:prstGeom>
          <a:noFill/>
          <a:ln/>
        </p:spPr>
        <p:txBody>
          <a:bodyPr wrap="square" lIns="0" tIns="0" rIns="0" bIns="0" rtlCol="0" anchor="t"/>
          <a:lstStyle/>
          <a:p>
            <a:pPr marL="0" indent="0">
              <a:buNone/>
            </a:pPr>
            <a:r>
              <a:rPr lang="en-US" sz="1400" b="1">
                <a:solidFill>
                  <a:srgbClr val="113E67"/>
                </a:solidFill>
                <a:latin typeface=""/>
                <a:ea typeface="Calibri" pitchFamily="34" charset="-122"/>
                <a:cs typeface="Calibri" pitchFamily="34" charset="-120"/>
              </a:rPr>
              <a:t>Upcoming Webinar: Comparing EHR and HMIS Data</a:t>
            </a:r>
            <a:endParaRPr lang="en-US" sz="1400">
              <a:solidFill>
                <a:srgbClr val="113E67"/>
              </a:solidFill>
              <a:latin typeface=""/>
            </a:endParaRPr>
          </a:p>
        </p:txBody>
      </p:sp>
      <p:sp>
        <p:nvSpPr>
          <p:cNvPr id="13" name="Text 9"/>
          <p:cNvSpPr txBox="1"/>
          <p:nvPr/>
        </p:nvSpPr>
        <p:spPr>
          <a:xfrm>
            <a:off x="5623560" y="2148840"/>
            <a:ext cx="2880360" cy="1463040"/>
          </a:xfrm>
          <a:prstGeom prst="rect">
            <a:avLst/>
          </a:prstGeom>
          <a:noFill/>
          <a:ln/>
        </p:spPr>
        <p:txBody>
          <a:bodyPr wrap="square" lIns="0" tIns="0" rIns="0" bIns="0" rtlCol="0" anchor="t"/>
          <a:lstStyle/>
          <a:p>
            <a:pPr marL="0" indent="0">
              <a:buNone/>
            </a:pPr>
            <a:r>
              <a:rPr lang="en-US" sz="1250">
                <a:solidFill>
                  <a:srgbClr val="1F2A30"/>
                </a:solidFill>
                <a:latin typeface=""/>
                <a:ea typeface="Calibri" pitchFamily="34" charset="-122"/>
                <a:cs typeface="Calibri" pitchFamily="34" charset="-120"/>
              </a:rPr>
              <a:t>Register for a forthcoming webinar on how to compare data between EHRs and HMIS.</a:t>
            </a:r>
          </a:p>
          <a:p>
            <a:endParaRPr lang="en-US" sz="1250">
              <a:solidFill>
                <a:srgbClr val="1F2A30"/>
              </a:solidFill>
              <a:latin typeface=""/>
              <a:ea typeface="Calibri"/>
              <a:cs typeface="Calibri"/>
            </a:endParaRPr>
          </a:p>
          <a:p>
            <a:r>
              <a:rPr lang="en-US" sz="1300">
                <a:solidFill>
                  <a:srgbClr val="000000"/>
                </a:solidFill>
                <a:latin typeface="Calibri"/>
                <a:ea typeface="Calibri"/>
                <a:cs typeface="Calibri"/>
                <a:hlinkClick r:id="rId7"/>
              </a:rPr>
              <a:t>Telling the Story of Your County’s BHSA Program through EHR and HMIS Data</a:t>
            </a:r>
            <a:endParaRPr lang="en-US"/>
          </a:p>
          <a:p>
            <a:endParaRPr lang="en-US" sz="1250">
              <a:solidFill>
                <a:srgbClr val="1F2A30"/>
              </a:solidFill>
              <a:latin typeface=""/>
              <a:ea typeface="Calibri"/>
              <a:cs typeface="Calibri"/>
            </a:endParaRPr>
          </a:p>
        </p:txBody>
      </p:sp>
    </p:spTree>
    <p:extLst>
      <p:ext uri="{BB962C8B-B14F-4D97-AF65-F5344CB8AC3E}">
        <p14:creationId xmlns:p14="http://schemas.microsoft.com/office/powerpoint/2010/main" val="3842018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7">
    <p:bg>
      <p:bgPr>
        <a:solidFill>
          <a:srgbClr val="38486C"/>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4572000" cy="274320"/>
          </a:xfrm>
          <a:prstGeom prst="rect">
            <a:avLst/>
          </a:prstGeom>
          <a:noFill/>
          <a:ln/>
        </p:spPr>
        <p:txBody>
          <a:bodyPr wrap="square" lIns="0" tIns="0" rIns="0" bIns="0" rtlCol="0" anchor="ctr"/>
          <a:lstStyle/>
          <a:p>
            <a:pPr marL="0" indent="0">
              <a:buNone/>
            </a:pPr>
            <a:r>
              <a:rPr lang="en-US" sz="1200" b="1" kern="0" spc="300">
                <a:solidFill>
                  <a:schemeClr val="accent4">
                    <a:lumMod val="40000"/>
                    <a:lumOff val="60000"/>
                  </a:schemeClr>
                </a:solidFill>
                <a:latin typeface="Calibri" pitchFamily="34" charset="0"/>
                <a:ea typeface="Calibri" pitchFamily="34" charset="-122"/>
                <a:cs typeface="Calibri" pitchFamily="34" charset="-120"/>
              </a:rPr>
              <a:t>QUICK REFERENCE</a:t>
            </a:r>
            <a:endParaRPr lang="en-US" sz="1200">
              <a:solidFill>
                <a:schemeClr val="accent4">
                  <a:lumMod val="40000"/>
                  <a:lumOff val="60000"/>
                </a:schemeClr>
              </a:solidFill>
            </a:endParaRPr>
          </a:p>
        </p:txBody>
      </p:sp>
      <p:sp>
        <p:nvSpPr>
          <p:cNvPr id="3" name="Text 1"/>
          <p:cNvSpPr txBox="1"/>
          <p:nvPr/>
        </p:nvSpPr>
        <p:spPr>
          <a:xfrm>
            <a:off x="548640" y="731520"/>
            <a:ext cx="8046720" cy="640080"/>
          </a:xfrm>
          <a:prstGeom prst="rect">
            <a:avLst/>
          </a:prstGeom>
          <a:noFill/>
          <a:ln/>
        </p:spPr>
        <p:txBody>
          <a:bodyPr wrap="square" lIns="0" tIns="0" rIns="0" bIns="0" rtlCol="0" anchor="ctr"/>
          <a:lstStyle/>
          <a:p>
            <a:pPr marL="0" indent="0">
              <a:buNone/>
            </a:pPr>
            <a:r>
              <a:rPr lang="en-US" sz="3200">
                <a:solidFill>
                  <a:srgbClr val="FFFFFF"/>
                </a:solidFill>
                <a:latin typeface=""/>
                <a:ea typeface="Cambria" pitchFamily="34" charset="-122"/>
                <a:cs typeface="Cambria" pitchFamily="34" charset="-120"/>
              </a:rPr>
              <a:t>Video Links &amp; Resources</a:t>
            </a:r>
            <a:endParaRPr lang="en-US" sz="3200">
              <a:latin typeface=""/>
            </a:endParaRPr>
          </a:p>
        </p:txBody>
      </p:sp>
      <p:sp>
        <p:nvSpPr>
          <p:cNvPr id="4" name="Shape 2"/>
          <p:cNvSpPr/>
          <p:nvPr/>
        </p:nvSpPr>
        <p:spPr>
          <a:xfrm>
            <a:off x="548640" y="1600200"/>
            <a:ext cx="8046720" cy="3063240"/>
          </a:xfrm>
          <a:prstGeom prst="roundRect">
            <a:avLst>
              <a:gd name="adj" fmla="val 2388"/>
            </a:avLst>
          </a:prstGeom>
          <a:solidFill>
            <a:srgbClr val="FFFFFF"/>
          </a:solidFill>
          <a:ln w="12700">
            <a:solidFill>
              <a:srgbClr val="FFFFFF"/>
            </a:solidFill>
            <a:prstDash val="solid"/>
          </a:ln>
        </p:spPr>
        <p:txBody>
          <a:bodyPr/>
          <a:lstStyle/>
          <a:p>
            <a:endParaRPr lang="en-US"/>
          </a:p>
        </p:txBody>
      </p:sp>
      <p:pic>
        <p:nvPicPr>
          <p:cNvPr id="5" name="Image 0" descr="preencoded.png">
            <a:hlinkClick r:id="rId3"/>
          </p:cNvPr>
          <p:cNvPicPr>
            <a:picLocks noChangeAspect="1"/>
          </p:cNvPicPr>
          <p:nvPr/>
        </p:nvPicPr>
        <p:blipFill>
          <a:blip r:embed="rId4"/>
          <a:stretch>
            <a:fillRect/>
          </a:stretch>
        </p:blipFill>
        <p:spPr>
          <a:xfrm>
            <a:off x="777240" y="1856232"/>
            <a:ext cx="411480" cy="411480"/>
          </a:xfrm>
          <a:prstGeom prst="rect">
            <a:avLst/>
          </a:prstGeom>
        </p:spPr>
      </p:pic>
      <p:sp>
        <p:nvSpPr>
          <p:cNvPr id="6" name="Text 3"/>
          <p:cNvSpPr txBox="1"/>
          <p:nvPr/>
        </p:nvSpPr>
        <p:spPr>
          <a:xfrm>
            <a:off x="1371600" y="2500884"/>
            <a:ext cx="7040880" cy="292608"/>
          </a:xfrm>
          <a:prstGeom prst="rect">
            <a:avLst/>
          </a:prstGeom>
          <a:noFill/>
          <a:ln/>
        </p:spPr>
        <p:txBody>
          <a:bodyPr wrap="square" lIns="0" tIns="0" rIns="0" bIns="0" rtlCol="0" anchor="ctr"/>
          <a:lstStyle/>
          <a:p>
            <a:pPr marL="0" indent="0">
              <a:buNone/>
            </a:pPr>
            <a:r>
              <a:rPr lang="en-US" sz="1400" b="1">
                <a:solidFill>
                  <a:srgbClr val="38486C"/>
                </a:solidFill>
                <a:latin typeface=""/>
                <a:ea typeface="Calibri" pitchFamily="34" charset="-122"/>
                <a:cs typeface="Calibri" pitchFamily="34" charset="-120"/>
              </a:rPr>
              <a:t>Video 2: Documenting Housing Status</a:t>
            </a:r>
            <a:endParaRPr lang="en-US" sz="1400">
              <a:solidFill>
                <a:srgbClr val="38486C"/>
              </a:solidFill>
              <a:latin typeface=""/>
            </a:endParaRPr>
          </a:p>
        </p:txBody>
      </p:sp>
      <p:sp>
        <p:nvSpPr>
          <p:cNvPr id="7" name="Text 4"/>
          <p:cNvSpPr txBox="1"/>
          <p:nvPr/>
        </p:nvSpPr>
        <p:spPr>
          <a:xfrm>
            <a:off x="1371600" y="2793492"/>
            <a:ext cx="7040880" cy="274320"/>
          </a:xfrm>
          <a:prstGeom prst="rect">
            <a:avLst/>
          </a:prstGeom>
          <a:noFill/>
          <a:ln/>
        </p:spPr>
        <p:txBody>
          <a:bodyPr wrap="square" lIns="0" tIns="0" rIns="0" bIns="0" rtlCol="0" anchor="ctr"/>
          <a:lstStyle/>
          <a:p>
            <a:pPr marL="0" indent="0">
              <a:buNone/>
            </a:pPr>
            <a:r>
              <a:rPr lang="en-US" sz="1100" u="sng">
                <a:solidFill>
                  <a:srgbClr val="1F2A30"/>
                </a:solidFill>
                <a:latin typeface=""/>
                <a:ea typeface="Calibri" pitchFamily="34" charset="-122"/>
                <a:cs typeface="Calibri" pitchFamily="34" charset="-120"/>
                <a:hlinkClick r:id="rId3">
                  <a:extLst>
                    <a:ext uri="{A12FA001-AC4F-418D-AE19-62706E023703}">
                      <ahyp:hlinkClr xmlns:ahyp="http://schemas.microsoft.com/office/drawing/2018/hyperlinkcolor" val="tx"/>
                    </a:ext>
                  </a:extLst>
                </a:hlinkClick>
              </a:rPr>
              <a:t>https://vimeo.com/1210367175/8b4e8ec461?share=copy</a:t>
            </a:r>
            <a:endParaRPr lang="en-US" sz="1100">
              <a:latin typeface=""/>
            </a:endParaRPr>
          </a:p>
        </p:txBody>
      </p:sp>
      <p:pic>
        <p:nvPicPr>
          <p:cNvPr id="8" name="Image 1" descr="preencoded.png">
            <a:hlinkClick r:id="rId5"/>
          </p:cNvPr>
          <p:cNvPicPr>
            <a:picLocks noChangeAspect="1"/>
          </p:cNvPicPr>
          <p:nvPr/>
        </p:nvPicPr>
        <p:blipFill>
          <a:blip r:embed="rId4"/>
          <a:stretch>
            <a:fillRect/>
          </a:stretch>
        </p:blipFill>
        <p:spPr>
          <a:xfrm>
            <a:off x="777240" y="2560320"/>
            <a:ext cx="411480" cy="411480"/>
          </a:xfrm>
          <a:prstGeom prst="rect">
            <a:avLst/>
          </a:prstGeom>
        </p:spPr>
      </p:pic>
      <p:pic>
        <p:nvPicPr>
          <p:cNvPr id="11" name="Image 2" descr="preencoded.png">
            <a:hlinkClick r:id="rId6"/>
          </p:cNvPr>
          <p:cNvPicPr>
            <a:picLocks noChangeAspect="1"/>
          </p:cNvPicPr>
          <p:nvPr/>
        </p:nvPicPr>
        <p:blipFill>
          <a:blip r:embed="rId4"/>
          <a:stretch>
            <a:fillRect/>
          </a:stretch>
        </p:blipFill>
        <p:spPr>
          <a:xfrm>
            <a:off x="777240" y="3264408"/>
            <a:ext cx="411480" cy="411480"/>
          </a:xfrm>
          <a:prstGeom prst="rect">
            <a:avLst/>
          </a:prstGeom>
        </p:spPr>
      </p:pic>
      <p:sp>
        <p:nvSpPr>
          <p:cNvPr id="12" name="Text 7"/>
          <p:cNvSpPr txBox="1"/>
          <p:nvPr/>
        </p:nvSpPr>
        <p:spPr>
          <a:xfrm>
            <a:off x="1371600" y="3191256"/>
            <a:ext cx="7040880" cy="292608"/>
          </a:xfrm>
          <a:prstGeom prst="rect">
            <a:avLst/>
          </a:prstGeom>
          <a:noFill/>
          <a:ln/>
        </p:spPr>
        <p:txBody>
          <a:bodyPr wrap="square" lIns="0" tIns="0" rIns="0" bIns="0" rtlCol="0" anchor="ctr"/>
          <a:lstStyle/>
          <a:p>
            <a:pPr marL="0" indent="0">
              <a:buNone/>
            </a:pPr>
            <a:r>
              <a:rPr lang="en-US" sz="1400" b="1">
                <a:solidFill>
                  <a:srgbClr val="38486C"/>
                </a:solidFill>
                <a:latin typeface=""/>
                <a:ea typeface="Calibri" pitchFamily="34" charset="-122"/>
                <a:cs typeface="Calibri" pitchFamily="34" charset="-120"/>
              </a:rPr>
              <a:t>Video 3: HMIS and Why It Matters</a:t>
            </a:r>
            <a:endParaRPr lang="en-US" sz="1400">
              <a:solidFill>
                <a:srgbClr val="38486C"/>
              </a:solidFill>
              <a:latin typeface=""/>
            </a:endParaRPr>
          </a:p>
        </p:txBody>
      </p:sp>
      <p:sp>
        <p:nvSpPr>
          <p:cNvPr id="13" name="Text 8"/>
          <p:cNvSpPr txBox="1"/>
          <p:nvPr/>
        </p:nvSpPr>
        <p:spPr>
          <a:xfrm>
            <a:off x="1371600" y="3483864"/>
            <a:ext cx="7040880" cy="274320"/>
          </a:xfrm>
          <a:prstGeom prst="rect">
            <a:avLst/>
          </a:prstGeom>
          <a:noFill/>
          <a:ln/>
        </p:spPr>
        <p:txBody>
          <a:bodyPr wrap="square" lIns="0" tIns="0" rIns="0" bIns="0" rtlCol="0" anchor="ctr"/>
          <a:lstStyle/>
          <a:p>
            <a:pPr marL="0" indent="0">
              <a:buNone/>
            </a:pPr>
            <a:r>
              <a:rPr lang="en-US" sz="1100" u="sng">
                <a:solidFill>
                  <a:srgbClr val="1F2A30"/>
                </a:solidFill>
                <a:latin typeface=""/>
                <a:ea typeface="Calibri" pitchFamily="34" charset="-122"/>
                <a:cs typeface="Calibri" pitchFamily="34" charset="-120"/>
                <a:hlinkClick r:id="rId6">
                  <a:extLst>
                    <a:ext uri="{A12FA001-AC4F-418D-AE19-62706E023703}">
                      <ahyp:hlinkClr xmlns:ahyp="http://schemas.microsoft.com/office/drawing/2018/hyperlinkcolor" val="tx"/>
                    </a:ext>
                  </a:extLst>
                </a:hlinkClick>
              </a:rPr>
              <a:t>https://vimeo.com/1231006650/61a3f65b18?fl=ip&amp;fe=ec&amp;share=copy</a:t>
            </a:r>
            <a:endParaRPr lang="en-US" sz="1100">
              <a:latin typeface=""/>
            </a:endParaRPr>
          </a:p>
        </p:txBody>
      </p:sp>
      <p:sp>
        <p:nvSpPr>
          <p:cNvPr id="14" name="Shape 9"/>
          <p:cNvSpPr/>
          <p:nvPr/>
        </p:nvSpPr>
        <p:spPr>
          <a:xfrm>
            <a:off x="777240" y="3968496"/>
            <a:ext cx="411480" cy="411480"/>
          </a:xfrm>
          <a:prstGeom prst="ellipse">
            <a:avLst/>
          </a:prstGeom>
          <a:solidFill>
            <a:srgbClr val="38486C"/>
          </a:solidFill>
          <a:ln w="12700">
            <a:solidFill>
              <a:srgbClr val="1B4D5C"/>
            </a:solidFill>
            <a:prstDash val="solid"/>
          </a:ln>
        </p:spPr>
        <p:txBody>
          <a:bodyPr/>
          <a:lstStyle/>
          <a:p>
            <a:endParaRPr lang="en-US">
              <a:solidFill>
                <a:srgbClr val="38486C"/>
              </a:solidFill>
            </a:endParaRPr>
          </a:p>
        </p:txBody>
      </p:sp>
      <p:pic>
        <p:nvPicPr>
          <p:cNvPr id="15" name="Image 3" descr="preencoded.png"/>
          <p:cNvPicPr>
            <a:picLocks noChangeAspect="1"/>
          </p:cNvPicPr>
          <p:nvPr/>
        </p:nvPicPr>
        <p:blipFill>
          <a:blip r:embed="rId7"/>
          <a:stretch>
            <a:fillRect/>
          </a:stretch>
        </p:blipFill>
        <p:spPr>
          <a:xfrm>
            <a:off x="880110" y="4071366"/>
            <a:ext cx="205740" cy="205740"/>
          </a:xfrm>
          <a:prstGeom prst="rect">
            <a:avLst/>
          </a:prstGeom>
        </p:spPr>
      </p:pic>
      <p:sp>
        <p:nvSpPr>
          <p:cNvPr id="16" name="Text 10"/>
          <p:cNvSpPr txBox="1"/>
          <p:nvPr/>
        </p:nvSpPr>
        <p:spPr>
          <a:xfrm>
            <a:off x="1371600" y="3895344"/>
            <a:ext cx="7040880" cy="292608"/>
          </a:xfrm>
          <a:prstGeom prst="rect">
            <a:avLst/>
          </a:prstGeom>
          <a:noFill/>
          <a:ln/>
        </p:spPr>
        <p:txBody>
          <a:bodyPr wrap="square" lIns="0" tIns="0" rIns="0" bIns="0" rtlCol="0" anchor="ctr"/>
          <a:lstStyle/>
          <a:p>
            <a:pPr marL="0" indent="0">
              <a:buNone/>
            </a:pPr>
            <a:r>
              <a:rPr lang="en-US" sz="1400" b="1" err="1">
                <a:solidFill>
                  <a:srgbClr val="38486C"/>
                </a:solidFill>
                <a:latin typeface=""/>
                <a:ea typeface="Calibri" pitchFamily="34" charset="-122"/>
                <a:cs typeface="Calibri" pitchFamily="34" charset="-120"/>
              </a:rPr>
              <a:t>CalMHSA</a:t>
            </a:r>
            <a:r>
              <a:rPr lang="en-US" sz="1400" b="1">
                <a:solidFill>
                  <a:srgbClr val="38486C"/>
                </a:solidFill>
                <a:latin typeface=""/>
                <a:ea typeface="Calibri" pitchFamily="34" charset="-122"/>
                <a:cs typeface="Calibri" pitchFamily="34" charset="-120"/>
              </a:rPr>
              <a:t> Housing Interventions Site</a:t>
            </a:r>
            <a:endParaRPr lang="en-US" sz="1400">
              <a:solidFill>
                <a:srgbClr val="38486C"/>
              </a:solidFill>
              <a:latin typeface=""/>
            </a:endParaRPr>
          </a:p>
        </p:txBody>
      </p:sp>
      <p:sp>
        <p:nvSpPr>
          <p:cNvPr id="17" name="Text 11"/>
          <p:cNvSpPr txBox="1"/>
          <p:nvPr/>
        </p:nvSpPr>
        <p:spPr>
          <a:xfrm>
            <a:off x="1371600" y="4187952"/>
            <a:ext cx="7040880" cy="274320"/>
          </a:xfrm>
          <a:prstGeom prst="rect">
            <a:avLst/>
          </a:prstGeom>
          <a:noFill/>
          <a:ln/>
        </p:spPr>
        <p:txBody>
          <a:bodyPr wrap="square" lIns="0" tIns="0" rIns="0" bIns="0" rtlCol="0" anchor="ctr"/>
          <a:lstStyle/>
          <a:p>
            <a:pPr marL="0" indent="0">
              <a:buNone/>
            </a:pPr>
            <a:r>
              <a:rPr lang="en-US" sz="1100" u="sng">
                <a:solidFill>
                  <a:srgbClr val="1F2A30"/>
                </a:solidFill>
                <a:latin typeface=""/>
                <a:ea typeface="Calibri" pitchFamily="34" charset="-122"/>
                <a:cs typeface="Calibri" pitchFamily="34" charset="-120"/>
                <a:hlinkClick r:id="rId8">
                  <a:extLst>
                    <a:ext uri="{A12FA001-AC4F-418D-AE19-62706E023703}">
                      <ahyp:hlinkClr xmlns:ahyp="http://schemas.microsoft.com/office/drawing/2018/hyperlinkcolor" val="tx"/>
                    </a:ext>
                  </a:extLst>
                </a:hlinkClick>
              </a:rPr>
              <a:t>https://www.calmhsa.org/housing-interventions/</a:t>
            </a:r>
            <a:endParaRPr lang="en-US" sz="1100">
              <a:latin typeface=""/>
            </a:endParaRPr>
          </a:p>
        </p:txBody>
      </p:sp>
      <p:sp>
        <p:nvSpPr>
          <p:cNvPr id="18" name="Text 5">
            <a:extLst>
              <a:ext uri="{FF2B5EF4-FFF2-40B4-BE49-F238E27FC236}">
                <a16:creationId xmlns:a16="http://schemas.microsoft.com/office/drawing/2014/main" id="{CED99C03-00DD-7891-49C6-48831192C823}"/>
              </a:ext>
            </a:extLst>
          </p:cNvPr>
          <p:cNvSpPr txBox="1"/>
          <p:nvPr/>
        </p:nvSpPr>
        <p:spPr>
          <a:xfrm>
            <a:off x="1371600" y="1817838"/>
            <a:ext cx="7040880" cy="292608"/>
          </a:xfrm>
          <a:prstGeom prst="rect">
            <a:avLst/>
          </a:prstGeom>
          <a:noFill/>
          <a:ln/>
        </p:spPr>
        <p:txBody>
          <a:bodyPr wrap="square" lIns="0" tIns="0" rIns="0" bIns="0" rtlCol="0" anchor="ctr"/>
          <a:lstStyle/>
          <a:p>
            <a:pPr marL="0" indent="0">
              <a:buNone/>
            </a:pPr>
            <a:r>
              <a:rPr lang="en-US" sz="1400" b="1">
                <a:solidFill>
                  <a:srgbClr val="38486C"/>
                </a:solidFill>
                <a:latin typeface=""/>
                <a:ea typeface="Calibri" pitchFamily="34" charset="-122"/>
                <a:cs typeface="Calibri" pitchFamily="34" charset="-120"/>
              </a:rPr>
              <a:t>Video 1: Tracking Housing Status to Shape Policy</a:t>
            </a:r>
            <a:endParaRPr lang="en-US" sz="1400">
              <a:solidFill>
                <a:srgbClr val="38486C"/>
              </a:solidFill>
              <a:latin typeface=""/>
            </a:endParaRPr>
          </a:p>
        </p:txBody>
      </p:sp>
      <p:sp>
        <p:nvSpPr>
          <p:cNvPr id="19" name="Text 6">
            <a:extLst>
              <a:ext uri="{FF2B5EF4-FFF2-40B4-BE49-F238E27FC236}">
                <a16:creationId xmlns:a16="http://schemas.microsoft.com/office/drawing/2014/main" id="{75FF8358-1A74-8DC3-279E-F13BB8E33431}"/>
              </a:ext>
            </a:extLst>
          </p:cNvPr>
          <p:cNvSpPr txBox="1"/>
          <p:nvPr/>
        </p:nvSpPr>
        <p:spPr>
          <a:xfrm>
            <a:off x="1371600" y="2110446"/>
            <a:ext cx="7040880" cy="274320"/>
          </a:xfrm>
          <a:prstGeom prst="rect">
            <a:avLst/>
          </a:prstGeom>
          <a:noFill/>
          <a:ln/>
        </p:spPr>
        <p:txBody>
          <a:bodyPr wrap="square" lIns="0" tIns="0" rIns="0" bIns="0" rtlCol="0" anchor="ctr"/>
          <a:lstStyle/>
          <a:p>
            <a:pPr marL="0" indent="0">
              <a:buNone/>
            </a:pPr>
            <a:r>
              <a:rPr lang="en-US" sz="1100" u="sng">
                <a:solidFill>
                  <a:srgbClr val="1F2A30"/>
                </a:solidFill>
                <a:latin typeface=""/>
                <a:ea typeface="Calibri" pitchFamily="34" charset="-122"/>
                <a:cs typeface="Calibri" pitchFamily="34" charset="-120"/>
                <a:hlinkClick r:id="rId5">
                  <a:extLst>
                    <a:ext uri="{A12FA001-AC4F-418D-AE19-62706E023703}">
                      <ahyp:hlinkClr xmlns:ahyp="http://schemas.microsoft.com/office/drawing/2018/hyperlinkcolor" val="tx"/>
                    </a:ext>
                  </a:extLst>
                </a:hlinkClick>
              </a:rPr>
              <a:t>https://vimeo.com/1226081760/08cf330bac?fl=ip&amp;fe=ec&amp;share=copy</a:t>
            </a:r>
            <a:endParaRPr lang="en-US" sz="1100">
              <a:latin typeface=""/>
            </a:endParaRPr>
          </a:p>
        </p:txBody>
      </p:sp>
    </p:spTree>
    <p:extLst>
      <p:ext uri="{BB962C8B-B14F-4D97-AF65-F5344CB8AC3E}">
        <p14:creationId xmlns:p14="http://schemas.microsoft.com/office/powerpoint/2010/main" val="20767112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1B677C0-5082-485B-B49F-AFFDC25F3DE9}">
  <we:reference id="WA200010725" version="1.0.0.1" store="en-us" storeType="omex"/>
  <we:alternateReferences>
    <we:reference id="WA200010725" version="1.0.0.1" store="en-us" storeType="omex"/>
  </we:alternateReferences>
  <we:properties>
    <we:property name="claude.fileId" value="&quot;f40edef2-b663-4e1c-a018-294728640acb&quot;"/>
  </we:properties>
  <we:bindings/>
  <we:snapshot xmlns:r="http://schemas.openxmlformats.org/officeDocument/2006/relationships"/>
  <we:extLst>
    <a:ext xmlns:a="http://schemas.openxmlformats.org/drawingml/2006/main" uri="{0858819E-0033-43BF-8937-05EC82904868}">
      <we:backgroundApp state="0" runtimeId="Taskpane.Url"/>
    </a:ext>
  </we:extLst>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f696674-14e9-454c-8ec5-40237abe8921">
      <Terms xmlns="http://schemas.microsoft.com/office/infopath/2007/PartnerControls"/>
    </lcf76f155ced4ddcb4097134ff3c332f>
    <TaxCatchAll xmlns="77f0eb31-ad2d-4238-8a31-9f51982efd1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FF4A02A5471A44DA932D4E8A4709FEF" ma:contentTypeVersion="11" ma:contentTypeDescription="Create a new document." ma:contentTypeScope="" ma:versionID="1bcf858766ba0e84a9e0c145463238dd">
  <xsd:schema xmlns:xsd="http://www.w3.org/2001/XMLSchema" xmlns:xs="http://www.w3.org/2001/XMLSchema" xmlns:p="http://schemas.microsoft.com/office/2006/metadata/properties" xmlns:ns2="af696674-14e9-454c-8ec5-40237abe8921" xmlns:ns3="77f0eb31-ad2d-4238-8a31-9f51982efd19" targetNamespace="http://schemas.microsoft.com/office/2006/metadata/properties" ma:root="true" ma:fieldsID="64685ee4dc12a5b1f1ca91828f8babc4" ns2:_="" ns3:_="">
    <xsd:import namespace="af696674-14e9-454c-8ec5-40237abe8921"/>
    <xsd:import namespace="77f0eb31-ad2d-4238-8a31-9f51982efd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696674-14e9-454c-8ec5-40237abe89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a1b1a5a-f0f9-49c0-b9db-6a9c78dda76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7f0eb31-ad2d-4238-8a31-9f51982efd1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3861950-846a-484c-800b-71c98f473969}" ma:internalName="TaxCatchAll" ma:showField="CatchAllData" ma:web="77f0eb31-ad2d-4238-8a31-9f51982efd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E14666-7DB4-4186-856F-E1E49747F152}">
  <ds:schemaRefs>
    <ds:schemaRef ds:uri="77f0eb31-ad2d-4238-8a31-9f51982efd19"/>
    <ds:schemaRef ds:uri="af696674-14e9-454c-8ec5-40237abe892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21880A3-ABFD-4955-B06E-92BF8F17FD57}">
  <ds:schemaRefs>
    <ds:schemaRef ds:uri="http://schemas.microsoft.com/sharepoint/v3/contenttype/forms"/>
  </ds:schemaRefs>
</ds:datastoreItem>
</file>

<file path=customXml/itemProps3.xml><?xml version="1.0" encoding="utf-8"?>
<ds:datastoreItem xmlns:ds="http://schemas.openxmlformats.org/officeDocument/2006/customXml" ds:itemID="{CAEDC4A0-26BD-4B3C-9B3F-EE67EE351A2E}">
  <ds:schemaRefs>
    <ds:schemaRef ds:uri="77f0eb31-ad2d-4238-8a31-9f51982efd19"/>
    <ds:schemaRef ds:uri="af696674-14e9-454c-8ec5-40237abe89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20</Slides>
  <Notes>20</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Housing and Homeless Video Training for County Behavioral Health: A Facilitation Guide</dc:title>
  <dc:subject>PptxGenJS Presentation</dc:subject>
  <dc:creator>CalMHSA</dc:creator>
  <cp:revision>1</cp:revision>
  <dcterms:created xsi:type="dcterms:W3CDTF">2026-09-29T22:52:57Z</dcterms:created>
  <dcterms:modified xsi:type="dcterms:W3CDTF">2026-10-19T21:23:58Z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0x0101001FF4A02A5471A44DA932D4E8A4709FEF</vt:lpwstr>
  </property>
  <property fmtid="{D5CDD505-2E9C-101B-9397-08002B2CF9AE}" pid="3" name="MediaServiceImageTags">
    <vt:lpwstr/>
  </property>
</Properties>
</file>